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84" r:id="rId15"/>
    <p:sldId id="287" r:id="rId16"/>
    <p:sldId id="28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92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7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5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7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21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2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8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C4575A-F2EB-4B5A-9CE1-5FD360EB0487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B47231-5EED-449E-80EE-66486A95D3E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9E5B4-5480-4486-9A5B-452F4E4BB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173" y="808629"/>
            <a:ext cx="10686191" cy="342781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臺南市</a:t>
            </a:r>
            <a:br>
              <a:rPr lang="en-US" altLang="zh-TW" sz="7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</a:t>
            </a:r>
            <a:br>
              <a:rPr lang="en-US" altLang="zh-TW" sz="72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72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年運動</a:t>
            </a:r>
            <a:r>
              <a:rPr lang="en-US" altLang="zh-TW" sz="7200" dirty="0" err="1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臺灣期初規劃暨核銷說明會議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86F7D6-F5A5-4E68-9192-0B4FA5F0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1333" y="5660162"/>
            <a:ext cx="5995565" cy="444305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臺南市體育處   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86800" y="17780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2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檢附文件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86800" y="26079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1962" y="1679139"/>
            <a:ext cx="79277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核定函影本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請加蓋與正本相符及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核定經費概算表影本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請加蓋與正本相符及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收支結算表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線上填寫後列印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活動成果報告表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線上填寫後列印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單位之金融機構帳戶影本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原始支出憑證正本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保單正本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活動資訊公開化證明文件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4078" indent="-360000">
              <a:lnSpc>
                <a:spcPct val="120000"/>
              </a:lnSpc>
              <a:buFont typeface="+mj-lt"/>
              <a:buAutoNum type="arabicPeriod"/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70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收支結算表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1"/>
          <p:cNvSpPr txBox="1">
            <a:spLocks noChangeArrowheads="1"/>
          </p:cNvSpPr>
          <p:nvPr/>
        </p:nvSpPr>
        <p:spPr bwMode="auto">
          <a:xfrm>
            <a:off x="471227" y="1797107"/>
            <a:ext cx="1124954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接受其他機關補助款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應於收支結算表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列明全部經費內容，並請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詳細填列機關名稱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、項目及金額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活動收入如有報名費，請填註於自籌款。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同一支用項目請統一填列後，再填列另一項目，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切勿不同支用項目穿插填列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，範例如下：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4" y="3835400"/>
            <a:ext cx="6307139" cy="29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3" y="5709610"/>
            <a:ext cx="5621867" cy="106049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584737" y="4008712"/>
            <a:ext cx="337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同一支用項目依品項分開填列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6488644" y="4101044"/>
            <a:ext cx="1096094" cy="276999"/>
          </a:xfrm>
          <a:prstGeom prst="leftArrow">
            <a:avLst>
              <a:gd name="adj1" fmla="val 50000"/>
              <a:gd name="adj2" fmla="val 1478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71793" y="4822406"/>
            <a:ext cx="4949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同一支用項目</a:t>
            </a: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之數量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填列為</a:t>
            </a:r>
            <a:r>
              <a:rPr lang="en-US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式，於</a:t>
            </a: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欄位中詳列各品項單價</a:t>
            </a:r>
            <a:r>
              <a:rPr lang="zh-TW" altLang="en-US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zh-TW" dirty="0">
                <a:solidFill>
                  <a:srgbClr val="3333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數量。</a:t>
            </a:r>
            <a:endParaRPr lang="zh-TW" altLang="en-US" dirty="0">
              <a:solidFill>
                <a:srgbClr val="3333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10151533" y="5145571"/>
            <a:ext cx="389467" cy="5640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9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其他注意事項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1"/>
          <p:cNvSpPr txBox="1">
            <a:spLocks noChangeArrowheads="1"/>
          </p:cNvSpPr>
          <p:nvPr/>
        </p:nvSpPr>
        <p:spPr bwMode="auto">
          <a:xfrm>
            <a:off x="476788" y="1958993"/>
            <a:ext cx="1145502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各類所得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印領清冊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依規定辦理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所得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申報，並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註記「已報列個人所得」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並檢附簽到退單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領據上之單位圖記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關防章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須與計畫書上相同圖記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關防章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課程類計畫請檢附課程表，競賽類請檢附秩序冊或賽程表。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相關憑證請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依收支明細表項次</a:t>
            </a:r>
            <a:r>
              <a:rPr lang="zh-TW" altLang="en-US" sz="22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依序排列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資料送出前請確認資料是否正確齊全。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活動辦理完竣後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週內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送相關核銷文件至本處辦理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撥款事宜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本年度最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遲於</a:t>
            </a:r>
            <a:r>
              <a:rPr lang="en-US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辦理結案完畢，逾期將註銷經費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核銷表單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核銷注意事項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至臺南市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體育處官網下載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56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訪視委員訪視輔導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190042" y="2691183"/>
            <a:ext cx="9640964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600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中央或地方 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訪視委員至實地瞭解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現場情形時，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請配合提供必要資料與協助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ctr"/>
            <a:endParaRPr lang="zh-TW" altLang="en-US" sz="3600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36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F639E44D-66D5-4EC5-8CA7-117A9ACA632D}"/>
              </a:ext>
            </a:extLst>
          </p:cNvPr>
          <p:cNvSpPr txBox="1"/>
          <p:nvPr/>
        </p:nvSpPr>
        <p:spPr>
          <a:xfrm>
            <a:off x="3545197" y="88730"/>
            <a:ext cx="424434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7" dirty="0">
                <a:latin typeface="Times New Roman"/>
                <a:cs typeface="Times New Roman"/>
              </a:rPr>
              <a:t>109</a:t>
            </a:r>
            <a:r>
              <a:rPr sz="2133" b="1" spc="-47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標楷體"/>
                <a:cs typeface="標楷體"/>
              </a:rPr>
              <a:t>年運動</a:t>
            </a:r>
            <a:r>
              <a:rPr sz="2133" b="1" spc="-560" dirty="0">
                <a:latin typeface="標楷體"/>
                <a:cs typeface="標楷體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5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標楷體"/>
                <a:cs typeface="標楷體"/>
              </a:rPr>
              <a:t>臺灣計畫年度評核報告</a:t>
            </a:r>
            <a:endParaRPr sz="2133" dirty="0">
              <a:latin typeface="標楷體"/>
              <a:cs typeface="標楷體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3E55AFC-7062-420F-9B96-BF2491A80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44978"/>
              </p:ext>
            </p:extLst>
          </p:nvPr>
        </p:nvGraphicFramePr>
        <p:xfrm>
          <a:off x="181188" y="434060"/>
          <a:ext cx="11805918" cy="575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1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6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79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100" dirty="0">
                          <a:latin typeface="標楷體"/>
                          <a:cs typeface="標楷體"/>
                        </a:rPr>
                        <a:t>縣市</a:t>
                      </a:r>
                    </a:p>
                  </a:txBody>
                  <a:tcPr marL="0" marR="0" marT="85513" marB="0" anchor="ctr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89598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zh-TW" altLang="en-US" sz="21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臺南市</a:t>
                      </a:r>
                      <a:r>
                        <a:rPr sz="2100" b="1" dirty="0" err="1">
                          <a:latin typeface="標楷體"/>
                          <a:cs typeface="標楷體"/>
                        </a:rPr>
                        <a:t>政府</a:t>
                      </a:r>
                      <a:endParaRPr sz="2100" dirty="0">
                        <a:latin typeface="標楷體"/>
                        <a:cs typeface="標楷體"/>
                      </a:endParaRPr>
                    </a:p>
                  </a:txBody>
                  <a:tcPr marL="0" marR="0" marT="8635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87">
                <a:tc rowSpan="2"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成績</a:t>
                      </a:r>
                      <a:endParaRPr sz="2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51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dirty="0">
                          <a:latin typeface="標楷體"/>
                          <a:cs typeface="標楷體"/>
                        </a:rPr>
                        <a:t>等第</a:t>
                      </a:r>
                    </a:p>
                  </a:txBody>
                  <a:tcPr marL="0" marR="0" marT="59267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dirty="0">
                          <a:latin typeface="標楷體"/>
                          <a:cs typeface="標楷體"/>
                        </a:rPr>
                        <a:t>備註</a:t>
                      </a:r>
                    </a:p>
                  </a:txBody>
                  <a:tcPr marL="0" marR="0" marT="5926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b="1" dirty="0">
                          <a:latin typeface="標楷體"/>
                          <a:cs typeface="標楷體"/>
                        </a:rPr>
                        <a:t>優</a:t>
                      </a:r>
                      <a:endParaRPr sz="2100" dirty="0">
                        <a:latin typeface="標楷體"/>
                        <a:cs typeface="標楷體"/>
                      </a:endParaRPr>
                    </a:p>
                  </a:txBody>
                  <a:tcPr marL="0" marR="0" marT="1693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marR="243204">
                        <a:lnSpc>
                          <a:spcPct val="125000"/>
                        </a:lnSpc>
                        <a:spcBef>
                          <a:spcPts val="515"/>
                        </a:spcBef>
                      </a:pPr>
                      <a:r>
                        <a:rPr sz="2100" dirty="0">
                          <a:latin typeface="標楷體"/>
                          <a:cs typeface="標楷體"/>
                        </a:rPr>
                        <a:t>本次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評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核成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績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共分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為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「特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優</a:t>
                      </a:r>
                      <a:r>
                        <a:rPr sz="2100" spc="-805" dirty="0">
                          <a:latin typeface="標楷體"/>
                          <a:cs typeface="標楷體"/>
                        </a:rPr>
                        <a:t>」</a:t>
                      </a:r>
                      <a:r>
                        <a:rPr sz="2100" spc="-800" dirty="0">
                          <a:latin typeface="標楷體"/>
                          <a:cs typeface="標楷體"/>
                        </a:rPr>
                        <a:t>、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「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優</a:t>
                      </a:r>
                      <a:r>
                        <a:rPr sz="2100" spc="-805" dirty="0">
                          <a:latin typeface="標楷體"/>
                          <a:cs typeface="標楷體"/>
                        </a:rPr>
                        <a:t>」</a:t>
                      </a:r>
                      <a:r>
                        <a:rPr sz="2100" spc="-800" dirty="0">
                          <a:latin typeface="標楷體"/>
                          <a:cs typeface="標楷體"/>
                        </a:rPr>
                        <a:t>、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「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良</a:t>
                      </a:r>
                      <a:r>
                        <a:rPr sz="2100" spc="-805" dirty="0">
                          <a:latin typeface="標楷體"/>
                          <a:cs typeface="標楷體"/>
                        </a:rPr>
                        <a:t>」</a:t>
                      </a:r>
                      <a:r>
                        <a:rPr sz="2100" spc="-800" dirty="0">
                          <a:latin typeface="標楷體"/>
                          <a:cs typeface="標楷體"/>
                        </a:rPr>
                        <a:t>、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「</a:t>
                      </a:r>
                      <a:r>
                        <a:rPr sz="2100" spc="-10" dirty="0" err="1">
                          <a:latin typeface="標楷體"/>
                          <a:cs typeface="標楷體"/>
                        </a:rPr>
                        <a:t>可」</a:t>
                      </a:r>
                      <a:r>
                        <a:rPr sz="2100" dirty="0" err="1">
                          <a:latin typeface="標楷體"/>
                          <a:cs typeface="標楷體"/>
                        </a:rPr>
                        <a:t>及「待加強</a:t>
                      </a:r>
                      <a:r>
                        <a:rPr sz="2100" spc="-10" dirty="0" err="1">
                          <a:latin typeface="標楷體"/>
                          <a:cs typeface="標楷體"/>
                        </a:rPr>
                        <a:t>」</a:t>
                      </a:r>
                      <a:r>
                        <a:rPr sz="2100" dirty="0" err="1">
                          <a:latin typeface="標楷體"/>
                          <a:cs typeface="標楷體"/>
                        </a:rPr>
                        <a:t>等</a:t>
                      </a:r>
                      <a:r>
                        <a:rPr sz="2100" spc="-405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5</a:t>
                      </a:r>
                      <a:r>
                        <a:rPr sz="2100" spc="-405" dirty="0">
                          <a:latin typeface="標楷體"/>
                          <a:cs typeface="標楷體"/>
                        </a:rPr>
                        <a:t> </a:t>
                      </a:r>
                      <a:r>
                        <a:rPr sz="2100" spc="-10" dirty="0">
                          <a:latin typeface="標楷體"/>
                          <a:cs typeface="標楷體"/>
                        </a:rPr>
                        <a:t>個</a:t>
                      </a:r>
                      <a:r>
                        <a:rPr sz="2100" dirty="0">
                          <a:latin typeface="標楷體"/>
                          <a:cs typeface="標楷體"/>
                        </a:rPr>
                        <a:t>等第。</a:t>
                      </a:r>
                    </a:p>
                  </a:txBody>
                  <a:tcPr marL="0" marR="0" marT="872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79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100" b="1" dirty="0">
                          <a:latin typeface="標楷體"/>
                          <a:cs typeface="標楷體"/>
                        </a:rPr>
                        <a:t>質性評述</a:t>
                      </a:r>
                      <a:endParaRPr sz="2100" dirty="0">
                        <a:latin typeface="標楷體"/>
                        <a:cs typeface="標楷體"/>
                      </a:endParaRPr>
                    </a:p>
                  </a:txBody>
                  <a:tcPr marL="0" marR="0" marT="8635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47"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b="1" dirty="0">
                          <a:latin typeface="標楷體"/>
                          <a:cs typeface="標楷體"/>
                        </a:rPr>
                        <a:t>評核項目</a:t>
                      </a:r>
                      <a:endParaRPr sz="2100">
                        <a:latin typeface="標楷體"/>
                        <a:cs typeface="標楷體"/>
                      </a:endParaRPr>
                    </a:p>
                  </a:txBody>
                  <a:tcPr marL="0" marR="0" marT="18627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b="1" dirty="0">
                          <a:latin typeface="標楷體"/>
                          <a:cs typeface="標楷體"/>
                        </a:rPr>
                        <a:t>優點特色</a:t>
                      </a:r>
                      <a:endParaRPr sz="2100" dirty="0">
                        <a:latin typeface="標楷體"/>
                        <a:cs typeface="標楷體"/>
                      </a:endParaRPr>
                    </a:p>
                  </a:txBody>
                  <a:tcPr marL="0" marR="0" marT="1862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b="1" dirty="0">
                          <a:latin typeface="標楷體"/>
                          <a:cs typeface="標楷體"/>
                        </a:rPr>
                        <a:t>建議評述</a:t>
                      </a:r>
                      <a:endParaRPr sz="2100">
                        <a:latin typeface="標楷體"/>
                        <a:cs typeface="標楷體"/>
                      </a:endParaRPr>
                    </a:p>
                  </a:txBody>
                  <a:tcPr marL="0" marR="0" marT="18627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225"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endParaRPr lang="en-US" altLang="zh-TW" sz="2100" b="0" dirty="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lang="zh-TW" altLang="en-US" sz="2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整體行銷</a:t>
                      </a:r>
                      <a:endParaRPr sz="2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marR="61594">
                        <a:lnSpc>
                          <a:spcPct val="143800"/>
                        </a:lnSpc>
                      </a:pP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1.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利用創新宣傳方式行銷運動</a:t>
                      </a:r>
                      <a:r>
                        <a:rPr lang="en-US" altLang="zh-TW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i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臺灣計畫如：遠東科大以巡迴指導宣傳車做移動性向市民宣傳，頗具成效。</a:t>
                      </a:r>
                    </a:p>
                    <a:p>
                      <a:pPr marL="67945" marR="61594">
                        <a:lnSpc>
                          <a:spcPct val="143800"/>
                        </a:lnSpc>
                      </a:pP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2.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各單位相互合作，如：運動嘉年華會集結擺攤，向市民一致宣傳運動</a:t>
                      </a:r>
                      <a:r>
                        <a:rPr lang="en-US" altLang="zh-TW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i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臺灣推展成果及建立形象。</a:t>
                      </a:r>
                      <a:endParaRPr sz="1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ct val="143800"/>
                        </a:lnSpc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建議提升行銷通路中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FB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之觸及人口，使點閱率更提高及普及率更好。</a:t>
                      </a:r>
                      <a:endParaRPr sz="1600" dirty="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04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27329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1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資源整合</a:t>
                      </a:r>
                      <a:endParaRPr sz="21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marR="123189" algn="just">
                        <a:lnSpc>
                          <a:spcPct val="143800"/>
                        </a:lnSpc>
                        <a:spcBef>
                          <a:spcPts val="785"/>
                        </a:spcBef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透過大型活動串聯各專案，如：市府地方各項體育活動相互合作，又如運動嘉年華集結各承辦運動</a:t>
                      </a:r>
                      <a:r>
                        <a:rPr lang="en-US" altLang="zh-TW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i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臺灣單位一同擺攤，向市民集中宣傳及結合通路與社區及里民中心等合作，集中市民運動</a:t>
                      </a:r>
                      <a:r>
                        <a:rPr lang="en-US" altLang="zh-TW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i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臺灣形象。</a:t>
                      </a:r>
                      <a:endParaRPr sz="1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85420">
                        <a:lnSpc>
                          <a:spcPct val="143800"/>
                        </a:lnSpc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避免同一群民眾參與四大專案，宜使各承辦單位互相合作宣導，充分整合來擴大新的參與人口。</a:t>
                      </a:r>
                      <a:endParaRPr sz="1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0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227329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1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量化評核</a:t>
                      </a:r>
                      <a:endParaRPr sz="21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 indent="0">
                        <a:lnSpc>
                          <a:spcPct val="100000"/>
                        </a:lnSpc>
                        <a:spcBef>
                          <a:spcPts val="910"/>
                        </a:spcBef>
                        <a:buSzPct val="91666"/>
                        <a:buNone/>
                        <a:tabLst>
                          <a:tab pos="221615" algn="l"/>
                        </a:tabLst>
                      </a:pP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1.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廣宣活動，以達預期參與人次。 </a:t>
                      </a:r>
                    </a:p>
                    <a:p>
                      <a:pPr marL="67945" indent="0">
                        <a:lnSpc>
                          <a:spcPct val="100000"/>
                        </a:lnSpc>
                        <a:spcBef>
                          <a:spcPts val="910"/>
                        </a:spcBef>
                        <a:buSzPct val="91666"/>
                        <a:buNone/>
                        <a:tabLst>
                          <a:tab pos="221615" algn="l"/>
                        </a:tabLst>
                      </a:pP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2.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於運動</a:t>
                      </a:r>
                      <a:r>
                        <a:rPr lang="en-US" altLang="zh-TW" sz="16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i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臺灣相關會議中分享經驗或展示成果。 </a:t>
                      </a:r>
                    </a:p>
                    <a:p>
                      <a:pPr marL="67945" indent="0">
                        <a:lnSpc>
                          <a:spcPct val="100000"/>
                        </a:lnSpc>
                        <a:spcBef>
                          <a:spcPts val="910"/>
                        </a:spcBef>
                        <a:buSzPct val="91666"/>
                        <a:buNone/>
                        <a:tabLst>
                          <a:tab pos="221615" algn="l"/>
                        </a:tabLst>
                      </a:pP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3.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巡迴運動指導團、社區體適能檢測及運動熱區於縣市會議中分別進行報告，分享行銷包裝情形。</a:t>
                      </a:r>
                      <a:endParaRPr sz="16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23189">
                        <a:lnSpc>
                          <a:spcPct val="143800"/>
                        </a:lnSpc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/>
                        </a:rPr>
                        <a:t>針對輔導之執行單位進行實地查核輔導作業即時函送體育署備查。</a:t>
                      </a:r>
                    </a:p>
                    <a:p>
                      <a:pPr marL="67945" marR="60325">
                        <a:lnSpc>
                          <a:spcPct val="143700"/>
                        </a:lnSpc>
                        <a:spcBef>
                          <a:spcPts val="969"/>
                        </a:spcBef>
                        <a:buSzPct val="91666"/>
                        <a:buNone/>
                        <a:tabLst>
                          <a:tab pos="221615" algn="l"/>
                        </a:tabLst>
                      </a:pPr>
                      <a:endParaRPr sz="1600" dirty="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6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3844445" y="274303"/>
            <a:ext cx="4857427" cy="13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01258" y="1761689"/>
            <a:ext cx="75438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8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謝謝您熱情參與 </a:t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攜手協力愛臺灣</a:t>
            </a:r>
            <a:endParaRPr lang="zh-TW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86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提案討論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70822" y="1827025"/>
            <a:ext cx="12021178" cy="378565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案  由 ：針對體育署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年運動</a:t>
            </a:r>
            <a:r>
              <a:rPr lang="en-US" altLang="zh-TW" sz="3200" dirty="0" err="1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臺灣計畫期初重點議題討論。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說  明：請訪視委員就「行銷包裝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整體行銷宣傳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」、「資源整合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含通路結合及專案串聯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」、「全民參與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廣納民意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」及「輔導機制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訪視機制</a:t>
            </a:r>
            <a:r>
              <a:rPr lang="en-US" altLang="zh-TW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」四大主題方向進行今年度計畫執行之建議，以供執行單位參考。</a:t>
            </a:r>
          </a:p>
        </p:txBody>
      </p:sp>
    </p:spTree>
    <p:extLst>
      <p:ext uri="{BB962C8B-B14F-4D97-AF65-F5344CB8AC3E}">
        <p14:creationId xmlns:p14="http://schemas.microsoft.com/office/powerpoint/2010/main" val="112317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82F8E-F526-40D1-96F2-85FAED13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676" y="3121611"/>
            <a:ext cx="1492307" cy="972356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076347" y="3266454"/>
            <a:ext cx="4113114" cy="570811"/>
            <a:chOff x="3954892" y="2065867"/>
            <a:chExt cx="4113114" cy="570811"/>
          </a:xfrm>
        </p:grpSpPr>
        <p:sp>
          <p:nvSpPr>
            <p:cNvPr id="21" name="Google Shape;6824;p35"/>
            <p:cNvSpPr txBox="1">
              <a:spLocks/>
            </p:cNvSpPr>
            <p:nvPr/>
          </p:nvSpPr>
          <p:spPr>
            <a:xfrm>
              <a:off x="3954892" y="2065867"/>
              <a:ext cx="928201" cy="463200"/>
            </a:xfrm>
            <a:prstGeom prst="rect">
              <a:avLst/>
            </a:prstGeom>
          </p:spPr>
          <p:txBody>
            <a:bodyPr spcFirstLastPara="1" wrap="square" lIns="91426" tIns="91426" rIns="91426" bIns="91426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</a:p>
          </p:txBody>
        </p:sp>
        <p:sp>
          <p:nvSpPr>
            <p:cNvPr id="22" name="Google Shape;6825;p35"/>
            <p:cNvSpPr txBox="1">
              <a:spLocks/>
            </p:cNvSpPr>
            <p:nvPr/>
          </p:nvSpPr>
          <p:spPr>
            <a:xfrm>
              <a:off x="4856966" y="2065867"/>
              <a:ext cx="3211040" cy="570811"/>
            </a:xfrm>
            <a:prstGeom prst="rect">
              <a:avLst/>
            </a:prstGeom>
          </p:spPr>
          <p:txBody>
            <a:bodyPr spcFirstLastPara="1" wrap="square" lIns="91426" tIns="91426" rIns="91426" bIns="91426" anchor="b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訪視委員介紹</a:t>
              </a: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076347" y="3835061"/>
            <a:ext cx="5140801" cy="570811"/>
            <a:chOff x="3954892" y="2041152"/>
            <a:chExt cx="3885176" cy="570811"/>
          </a:xfrm>
        </p:grpSpPr>
        <p:sp>
          <p:nvSpPr>
            <p:cNvPr id="27" name="Google Shape;6824;p35"/>
            <p:cNvSpPr txBox="1">
              <a:spLocks/>
            </p:cNvSpPr>
            <p:nvPr/>
          </p:nvSpPr>
          <p:spPr>
            <a:xfrm>
              <a:off x="3954892" y="2057300"/>
              <a:ext cx="928201" cy="463200"/>
            </a:xfrm>
            <a:prstGeom prst="rect">
              <a:avLst/>
            </a:prstGeom>
          </p:spPr>
          <p:txBody>
            <a:bodyPr spcFirstLastPara="1" wrap="square" lIns="91426" tIns="91426" rIns="91426" bIns="91426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en-US" altLang="zh-TW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en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Google Shape;6825;p35"/>
            <p:cNvSpPr txBox="1">
              <a:spLocks/>
            </p:cNvSpPr>
            <p:nvPr/>
          </p:nvSpPr>
          <p:spPr>
            <a:xfrm>
              <a:off x="4629028" y="2041152"/>
              <a:ext cx="3211040" cy="570811"/>
            </a:xfrm>
            <a:prstGeom prst="rect">
              <a:avLst/>
            </a:prstGeom>
          </p:spPr>
          <p:txBody>
            <a:bodyPr spcFirstLastPara="1" wrap="square" lIns="91426" tIns="91426" rIns="91426" bIns="91426" anchor="b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活動辦理注意事項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076347" y="4377489"/>
            <a:ext cx="5306904" cy="588229"/>
            <a:chOff x="3954892" y="2065867"/>
            <a:chExt cx="3873006" cy="588229"/>
          </a:xfrm>
        </p:grpSpPr>
        <p:sp>
          <p:nvSpPr>
            <p:cNvPr id="30" name="Google Shape;6824;p35"/>
            <p:cNvSpPr txBox="1">
              <a:spLocks/>
            </p:cNvSpPr>
            <p:nvPr/>
          </p:nvSpPr>
          <p:spPr>
            <a:xfrm>
              <a:off x="3954892" y="2065867"/>
              <a:ext cx="928201" cy="463200"/>
            </a:xfrm>
            <a:prstGeom prst="rect">
              <a:avLst/>
            </a:prstGeom>
          </p:spPr>
          <p:txBody>
            <a:bodyPr spcFirstLastPara="1" wrap="square" lIns="91426" tIns="91426" rIns="91426" bIns="91426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en-US" altLang="zh-TW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en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Google Shape;6825;p35"/>
            <p:cNvSpPr txBox="1">
              <a:spLocks/>
            </p:cNvSpPr>
            <p:nvPr/>
          </p:nvSpPr>
          <p:spPr>
            <a:xfrm>
              <a:off x="4616858" y="2083285"/>
              <a:ext cx="3211040" cy="570811"/>
            </a:xfrm>
            <a:prstGeom prst="rect">
              <a:avLst/>
            </a:prstGeom>
          </p:spPr>
          <p:txBody>
            <a:bodyPr spcFirstLastPara="1" wrap="square" lIns="91426" tIns="91426" rIns="91426" bIns="91426" anchor="b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計畫變更注意事項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4078996" y="5430049"/>
            <a:ext cx="5431090" cy="589357"/>
            <a:chOff x="3937958" y="2065867"/>
            <a:chExt cx="3842199" cy="589357"/>
          </a:xfrm>
        </p:grpSpPr>
        <p:sp>
          <p:nvSpPr>
            <p:cNvPr id="34" name="Google Shape;6824;p35"/>
            <p:cNvSpPr txBox="1">
              <a:spLocks/>
            </p:cNvSpPr>
            <p:nvPr/>
          </p:nvSpPr>
          <p:spPr>
            <a:xfrm>
              <a:off x="3937958" y="2065867"/>
              <a:ext cx="928201" cy="463200"/>
            </a:xfrm>
            <a:prstGeom prst="rect">
              <a:avLst/>
            </a:prstGeom>
          </p:spPr>
          <p:txBody>
            <a:bodyPr spcFirstLastPara="1" wrap="square" lIns="91426" tIns="91426" rIns="91426" bIns="91426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en-US" altLang="zh-TW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en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Google Shape;6825;p35"/>
            <p:cNvSpPr txBox="1">
              <a:spLocks/>
            </p:cNvSpPr>
            <p:nvPr/>
          </p:nvSpPr>
          <p:spPr>
            <a:xfrm>
              <a:off x="4569117" y="2084413"/>
              <a:ext cx="3211040" cy="570811"/>
            </a:xfrm>
            <a:prstGeom prst="rect">
              <a:avLst/>
            </a:prstGeom>
          </p:spPr>
          <p:txBody>
            <a:bodyPr spcFirstLastPara="1" wrap="square" lIns="91426" tIns="91426" rIns="91426" bIns="91426" anchor="b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訪視委員訪視輔導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076347" y="4889199"/>
            <a:ext cx="5413672" cy="580648"/>
            <a:chOff x="3937958" y="2065867"/>
            <a:chExt cx="3829877" cy="580648"/>
          </a:xfrm>
        </p:grpSpPr>
        <p:sp>
          <p:nvSpPr>
            <p:cNvPr id="37" name="Google Shape;6824;p35"/>
            <p:cNvSpPr txBox="1">
              <a:spLocks/>
            </p:cNvSpPr>
            <p:nvPr/>
          </p:nvSpPr>
          <p:spPr>
            <a:xfrm>
              <a:off x="3937958" y="2065867"/>
              <a:ext cx="928201" cy="463200"/>
            </a:xfrm>
            <a:prstGeom prst="rect">
              <a:avLst/>
            </a:prstGeom>
          </p:spPr>
          <p:txBody>
            <a:bodyPr spcFirstLastPara="1" wrap="square" lIns="91426" tIns="91426" rIns="91426" bIns="91426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en-US" altLang="zh-TW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en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Google Shape;6825;p35"/>
            <p:cNvSpPr txBox="1">
              <a:spLocks/>
            </p:cNvSpPr>
            <p:nvPr/>
          </p:nvSpPr>
          <p:spPr>
            <a:xfrm>
              <a:off x="4556795" y="2075704"/>
              <a:ext cx="3211040" cy="570811"/>
            </a:xfrm>
            <a:prstGeom prst="rect">
              <a:avLst/>
            </a:prstGeom>
          </p:spPr>
          <p:txBody>
            <a:bodyPr spcFirstLastPara="1" wrap="square" lIns="91426" tIns="91426" rIns="91426" bIns="91426" anchor="b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2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經費核銷注意事項</a:t>
              </a:r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33E22432-C88B-4B5F-A046-6D01AB846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3402" r="6434" b="2581"/>
          <a:stretch/>
        </p:blipFill>
        <p:spPr>
          <a:xfrm>
            <a:off x="559979" y="198344"/>
            <a:ext cx="11211792" cy="29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9" y="601133"/>
            <a:ext cx="3839660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訪視委員介紹</a:t>
            </a:r>
          </a:p>
        </p:txBody>
      </p:sp>
      <p:graphicFrame>
        <p:nvGraphicFramePr>
          <p:cNvPr id="8" name="Google Shape;6929;p41"/>
          <p:cNvGraphicFramePr/>
          <p:nvPr>
            <p:extLst>
              <p:ext uri="{D42A27DB-BD31-4B8C-83A1-F6EECF244321}">
                <p14:modId xmlns:p14="http://schemas.microsoft.com/office/powerpoint/2010/main" val="2409568221"/>
              </p:ext>
            </p:extLst>
          </p:nvPr>
        </p:nvGraphicFramePr>
        <p:xfrm>
          <a:off x="1051454" y="2282324"/>
          <a:ext cx="4502679" cy="30930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7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35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中央訪視委員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蘇耿賦 委員</a:t>
                      </a:r>
                      <a:endParaRPr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地方訪視委員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陳耀宏 委員</a:t>
                      </a:r>
                      <a:endParaRPr lang="zh-TW" altLang="en-US"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6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地方訪視委員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劉志華 委員</a:t>
                      </a:r>
                      <a:endParaRPr lang="zh-TW" altLang="en-US"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Google Shape;6929;p41"/>
          <p:cNvGraphicFramePr/>
          <p:nvPr>
            <p:extLst>
              <p:ext uri="{D42A27DB-BD31-4B8C-83A1-F6EECF244321}">
                <p14:modId xmlns:p14="http://schemas.microsoft.com/office/powerpoint/2010/main" val="3511402762"/>
              </p:ext>
            </p:extLst>
          </p:nvPr>
        </p:nvGraphicFramePr>
        <p:xfrm>
          <a:off x="6190721" y="2282324"/>
          <a:ext cx="4502679" cy="30930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7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35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地方訪視委員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黃志佳 委員</a:t>
                      </a:r>
                      <a:endParaRPr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地方訪視委員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戴己川 委員</a:t>
                      </a:r>
                      <a:endParaRPr lang="zh-TW" altLang="en-US"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6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地方訪視委員</a:t>
                      </a:r>
                      <a:endParaRPr sz="24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36574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Barlow"/>
                        </a:rPr>
                        <a:t>蔡保生 委員</a:t>
                      </a:r>
                      <a:endParaRPr lang="zh-TW" altLang="en-US" sz="24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Barlow"/>
                        <a:sym typeface="Barlow"/>
                      </a:endParaRPr>
                    </a:p>
                  </a:txBody>
                  <a:tcPr marL="91426" marR="91426" marT="91426" marB="91426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593667" y="160867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7414145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懸掛旗幟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593667" y="160867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6861;p37"/>
          <p:cNvSpPr txBox="1">
            <a:spLocks/>
          </p:cNvSpPr>
          <p:nvPr/>
        </p:nvSpPr>
        <p:spPr>
          <a:xfrm>
            <a:off x="1099820" y="1871437"/>
            <a:ext cx="10668847" cy="4267200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於活動入口處、活動地點、周邊適當布置，   </a:t>
            </a:r>
            <a:r>
              <a:rPr lang="zh-TW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以民眾容易看到的方式呈現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，以強化行銷。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zh-TW" altLang="en-US" sz="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小型活動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(100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人以下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39701" indent="0">
              <a:buFont typeface="Calibri" panose="020F0502020204030204" pitchFamily="34" charset="0"/>
              <a:buNone/>
            </a:pP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2-6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面旗</a:t>
            </a:r>
          </a:p>
          <a:p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中型活動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(100-499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39701" indent="0">
              <a:buFont typeface="Calibri" panose="020F0502020204030204" pitchFamily="34" charset="0"/>
              <a:buNone/>
            </a:pP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8-12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面旗</a:t>
            </a:r>
          </a:p>
          <a:p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大型活動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</a:t>
            </a:r>
            <a:r>
              <a:rPr lang="zh-TW" altLang="en-US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39701" indent="0">
              <a:buNone/>
            </a:pPr>
            <a:r>
              <a:rPr lang="en-US" altLang="zh-TW" sz="180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面旗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E0412C-2502-4D60-A192-608BB4E991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687" y="3262027"/>
            <a:ext cx="2915312" cy="193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2C3952D-15B7-441C-8875-4F905C3FB9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0933" y="3262027"/>
            <a:ext cx="2873579" cy="188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389620" y="3197087"/>
            <a:ext cx="3187446" cy="210352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1"/>
          </a:p>
        </p:txBody>
      </p:sp>
      <p:sp>
        <p:nvSpPr>
          <p:cNvPr id="12" name="矩形 11"/>
          <p:cNvSpPr/>
          <p:nvPr/>
        </p:nvSpPr>
        <p:spPr>
          <a:xfrm>
            <a:off x="7766823" y="3176120"/>
            <a:ext cx="3187446" cy="210352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1"/>
          </a:p>
        </p:txBody>
      </p:sp>
    </p:spTree>
    <p:extLst>
      <p:ext uri="{BB962C8B-B14F-4D97-AF65-F5344CB8AC3E}">
        <p14:creationId xmlns:p14="http://schemas.microsoft.com/office/powerpoint/2010/main" val="308989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513118"/>
            <a:ext cx="7414145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文宣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593667" y="160867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6914" r="1018" b="61851"/>
          <a:stretch/>
        </p:blipFill>
        <p:spPr>
          <a:xfrm>
            <a:off x="1665445" y="3016049"/>
            <a:ext cx="9313334" cy="226347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6788" y="4128438"/>
            <a:ext cx="1164092" cy="36933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zh-TW" altLang="en-US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計畫年度</a:t>
            </a:r>
          </a:p>
        </p:txBody>
      </p:sp>
      <p:sp>
        <p:nvSpPr>
          <p:cNvPr id="17" name="矩形 16"/>
          <p:cNvSpPr/>
          <p:nvPr/>
        </p:nvSpPr>
        <p:spPr>
          <a:xfrm>
            <a:off x="3592405" y="2618004"/>
            <a:ext cx="4832880" cy="40011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zh-TW" altLang="en-US" b="1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活動完整名稱</a:t>
            </a:r>
            <a:r>
              <a:rPr lang="en-US" altLang="zh-TW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與計畫書活動名稱一致</a:t>
            </a:r>
            <a:r>
              <a:rPr lang="en-US" altLang="zh-TW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65445" y="5531459"/>
            <a:ext cx="3979334" cy="40011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zh-TW" altLang="en-US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相關單位資訊</a:t>
            </a:r>
            <a:r>
              <a:rPr lang="en-US" altLang="zh-TW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與計畫書內容一致</a:t>
            </a:r>
            <a:r>
              <a:rPr lang="en-US" altLang="zh-TW" sz="20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n w="0"/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25466" y="5497869"/>
            <a:ext cx="1557867" cy="36946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zh-TW" altLang="en-US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「廣告」字樣</a:t>
            </a:r>
          </a:p>
        </p:txBody>
      </p:sp>
      <p:sp>
        <p:nvSpPr>
          <p:cNvPr id="5" name="矩形 4"/>
          <p:cNvSpPr/>
          <p:nvPr/>
        </p:nvSpPr>
        <p:spPr>
          <a:xfrm>
            <a:off x="301159" y="2162238"/>
            <a:ext cx="1149092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布條、海報、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文宣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皆應清楚明列 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：年度、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dirty="0" err="1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臺灣計畫、標誌、活動名稱、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及「廣告」   </a:t>
            </a:r>
            <a:endParaRPr lang="en-US" altLang="zh-TW" sz="2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字樣</a:t>
            </a:r>
            <a:r>
              <a:rPr lang="zh-TW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10456333" y="5371889"/>
            <a:ext cx="254000" cy="49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1640880" y="5371889"/>
            <a:ext cx="254000" cy="49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711200" y="4563533"/>
            <a:ext cx="821267" cy="8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17" idx="2"/>
          </p:cNvCxnSpPr>
          <p:nvPr/>
        </p:nvCxnSpPr>
        <p:spPr>
          <a:xfrm>
            <a:off x="6008845" y="3018116"/>
            <a:ext cx="2488" cy="279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E5EE01F-C135-42CB-8249-2106C5FFB09F}"/>
              </a:ext>
            </a:extLst>
          </p:cNvPr>
          <p:cNvSpPr/>
          <p:nvPr/>
        </p:nvSpPr>
        <p:spPr>
          <a:xfrm>
            <a:off x="301160" y="1772149"/>
            <a:ext cx="11275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活動辦理前利用多元行銷宣傳，如臉書、</a:t>
            </a:r>
            <a:r>
              <a:rPr lang="en-US" altLang="zh-TW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、新聞露出等，增加大眾媒體曝光，吸引民眾參與</a:t>
            </a:r>
          </a:p>
        </p:txBody>
      </p:sp>
    </p:spTree>
    <p:extLst>
      <p:ext uri="{BB962C8B-B14F-4D97-AF65-F5344CB8AC3E}">
        <p14:creationId xmlns:p14="http://schemas.microsoft.com/office/powerpoint/2010/main" val="409380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7414145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593667" y="160867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活動執行時，須注意場地設施及活動安全指導，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每項活動均須辦理保險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應依活動性質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及需求投保適當險種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如旅平險、場地險等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及保險額度，以保障參與者之權益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未辦理保險者，不予同意核結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無論是否核銷保險費，皆必須辦理活動保險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保險要保人：為承辦單位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保險期間：活動期間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保險地點：活動舉辦地點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核銷時需檢附保單正本</a:t>
            </a:r>
          </a:p>
        </p:txBody>
      </p:sp>
    </p:spTree>
    <p:extLst>
      <p:ext uri="{BB962C8B-B14F-4D97-AF65-F5344CB8AC3E}">
        <p14:creationId xmlns:p14="http://schemas.microsoft.com/office/powerpoint/2010/main" val="190127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68869"/>
            <a:ext cx="9759412" cy="955101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活動辦理</a:t>
            </a:r>
            <a:r>
              <a:rPr lang="zh-TW" altLang="en-US" sz="49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參與對象、執行方式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6861;p37"/>
          <p:cNvSpPr txBox="1">
            <a:spLocks/>
          </p:cNvSpPr>
          <p:nvPr/>
        </p:nvSpPr>
        <p:spPr>
          <a:xfrm>
            <a:off x="930333" y="2157367"/>
            <a:ext cx="10982267" cy="2547739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依照專案指定「參與對象」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如女性、銀髮、原住民、身障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及「辦理方式」執行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參與對象：辦理方式：務必依照計畫主體、活動時間、賽程、參與人數等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8268" y="4520674"/>
            <a:ext cx="6917531" cy="64633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zh-TW" altLang="en-US" sz="3600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★違反情節嚴重者則不予核銷</a:t>
            </a:r>
          </a:p>
        </p:txBody>
      </p:sp>
    </p:spTree>
    <p:extLst>
      <p:ext uri="{BB962C8B-B14F-4D97-AF65-F5344CB8AC3E}">
        <p14:creationId xmlns:p14="http://schemas.microsoft.com/office/powerpoint/2010/main" val="138985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計畫變更注意事項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計畫變更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Google Shape;6861;p37"/>
          <p:cNvSpPr txBox="1">
            <a:spLocks/>
          </p:cNvSpPr>
          <p:nvPr/>
        </p:nvSpPr>
        <p:spPr>
          <a:xfrm>
            <a:off x="536675" y="1750969"/>
            <a:ext cx="4983017" cy="4150945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各項流程採線上申請，如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核定之活動計畫內容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</a:t>
            </a:r>
            <a:r>
              <a:rPr lang="en-US" altLang="zh-TW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臺灣資訊平台，依序點擊計畫執行變更申請、「編」字即可開始變更。</a:t>
            </a:r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無涉及活動效益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者，逕自線上變更系統變更，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無須函文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本處。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</a:t>
            </a:r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函文告知本處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並由本處送署核定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如未能依原提報計畫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日期或地點</a:t>
            </a:r>
            <a:r>
              <a:rPr lang="zh-TW" altLang="en-US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辦理者，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請於活動</a:t>
            </a:r>
            <a:r>
              <a:rPr lang="en-US" altLang="zh-TW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周前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進行變更，避免訪視委員到場撲空。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7535497" y="1170168"/>
            <a:ext cx="4069477" cy="2716984"/>
            <a:chOff x="4978075" y="850011"/>
            <a:chExt cx="3536665" cy="215757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075" y="850011"/>
              <a:ext cx="2586138" cy="2157579"/>
            </a:xfrm>
            <a:prstGeom prst="rect">
              <a:avLst/>
            </a:prstGeom>
          </p:spPr>
        </p:pic>
        <p:cxnSp>
          <p:nvCxnSpPr>
            <p:cNvPr id="10" name="直線單箭頭接點 9"/>
            <p:cNvCxnSpPr/>
            <p:nvPr/>
          </p:nvCxnSpPr>
          <p:spPr>
            <a:xfrm flipH="1">
              <a:off x="6307934" y="1373155"/>
              <a:ext cx="778668" cy="331719"/>
            </a:xfrm>
            <a:prstGeom prst="straightConnector1">
              <a:avLst/>
            </a:prstGeom>
            <a:ln>
              <a:solidFill>
                <a:srgbClr val="3333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6571054" y="1079243"/>
              <a:ext cx="1943686" cy="268850"/>
            </a:xfrm>
            <a:prstGeom prst="rect">
              <a:avLst/>
            </a:prstGeom>
            <a:noFill/>
          </p:spPr>
          <p:txBody>
            <a:bodyPr wrap="none" lIns="91440" tIns="45721" rIns="91440" bIns="45721">
              <a:spAutoFit/>
            </a:bodyPr>
            <a:lstStyle/>
            <a:p>
              <a:pPr algn="ctr"/>
              <a:r>
                <a:rPr lang="zh-TW" altLang="en-US" sz="1600" dirty="0">
                  <a:ln w="0"/>
                  <a:solidFill>
                    <a:srgbClr val="3333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點此進入管理計畫選單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099" y="3834972"/>
            <a:ext cx="6225285" cy="2303992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V="1">
            <a:off x="5251141" y="5838628"/>
            <a:ext cx="620098" cy="307180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69614" y="5989191"/>
            <a:ext cx="2236510" cy="338556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zh-TW" altLang="en-US" sz="1600" dirty="0">
                <a:ln w="0"/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點此進入計畫變更頁面</a:t>
            </a: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6275214" y="5851289"/>
            <a:ext cx="578644" cy="307180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91416" y="6013394"/>
            <a:ext cx="2031326" cy="338556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zh-TW" altLang="en-US" sz="1600" dirty="0">
                <a:ln w="0"/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點此列印最新計畫書</a:t>
            </a:r>
          </a:p>
        </p:txBody>
      </p:sp>
    </p:spTree>
    <p:extLst>
      <p:ext uri="{BB962C8B-B14F-4D97-AF65-F5344CB8AC3E}">
        <p14:creationId xmlns:p14="http://schemas.microsoft.com/office/powerpoint/2010/main" val="177871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7D2B9-0E2F-4630-BB90-635280C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88" y="601133"/>
            <a:ext cx="9759412" cy="95510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計畫變更注意事項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活動延期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9644" r="69" b="30672"/>
          <a:stretch>
            <a:fillRect/>
          </a:stretch>
        </p:blipFill>
        <p:spPr bwMode="auto">
          <a:xfrm>
            <a:off x="8697800" y="0"/>
            <a:ext cx="3505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6861;p37"/>
          <p:cNvSpPr txBox="1">
            <a:spLocks/>
          </p:cNvSpPr>
          <p:nvPr/>
        </p:nvSpPr>
        <p:spPr>
          <a:xfrm>
            <a:off x="855132" y="1818855"/>
            <a:ext cx="10010135" cy="4387211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9" y="1807540"/>
            <a:ext cx="3091691" cy="2551733"/>
          </a:xfrm>
          <a:prstGeom prst="rect">
            <a:avLst/>
          </a:prstGeom>
        </p:spPr>
      </p:pic>
      <p:sp>
        <p:nvSpPr>
          <p:cNvPr id="20" name="Google Shape;6861;p37"/>
          <p:cNvSpPr txBox="1">
            <a:spLocks/>
          </p:cNvSpPr>
          <p:nvPr/>
        </p:nvSpPr>
        <p:spPr>
          <a:xfrm>
            <a:off x="4573357" y="1692490"/>
            <a:ext cx="7347710" cy="2752509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 fontAlgn="ctr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活動如因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不可抗力因素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導致無法辦理者，請各承辦單位於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第一時間與體育處承辦人員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林珮筠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2157691#224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、林憶嵐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2157691#236)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聯繫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，並更新</a:t>
            </a:r>
            <a:r>
              <a:rPr lang="en-US" altLang="zh-TW" sz="22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運動資訊平台等活動資訊，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如未能於第一時間通知者，視同違反活動核實性原則，將核酌扣減活動補助經費。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457200" fontAlgn="ctr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本功能僅提供申請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將舉辦之活動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臨時延期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，申請後需於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天內至系統執行活動變更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須註明延期原因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87" y="4754863"/>
            <a:ext cx="6851340" cy="1577568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>
          <a:xfrm flipH="1">
            <a:off x="2511349" y="2904812"/>
            <a:ext cx="929940" cy="357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5424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2307</TotalTime>
  <Words>1417</Words>
  <Application>Microsoft Office PowerPoint</Application>
  <PresentationFormat>寬螢幕</PresentationFormat>
  <Paragraphs>128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標楷體</vt:lpstr>
      <vt:lpstr>Arial</vt:lpstr>
      <vt:lpstr>Calibri</vt:lpstr>
      <vt:lpstr>Calibri Light</vt:lpstr>
      <vt:lpstr>Times New Roman</vt:lpstr>
      <vt:lpstr>Wingdings</vt:lpstr>
      <vt:lpstr>Wingdings 3</vt:lpstr>
      <vt:lpstr>回顧</vt:lpstr>
      <vt:lpstr>臺南市         110年運動i臺灣期初規劃暨核銷說明會議</vt:lpstr>
      <vt:lpstr>目錄</vt:lpstr>
      <vt:lpstr>訪視委員介紹</vt:lpstr>
      <vt:lpstr>活動辦理注意事項-懸掛旗幟</vt:lpstr>
      <vt:lpstr>活動辦理注意事項-文宣</vt:lpstr>
      <vt:lpstr>活動辦理注意事項-保險</vt:lpstr>
      <vt:lpstr>活動辦理注意事項-參與對象、執行方式</vt:lpstr>
      <vt:lpstr>計畫變更注意事項-計畫變更</vt:lpstr>
      <vt:lpstr>計畫變更注意事項-活動延期</vt:lpstr>
      <vt:lpstr>經費核銷-檢附文件</vt:lpstr>
      <vt:lpstr>經費核銷-收支結算表</vt:lpstr>
      <vt:lpstr>經費核銷-其他注意事項</vt:lpstr>
      <vt:lpstr>訪視委員訪視輔導</vt:lpstr>
      <vt:lpstr>PowerPoint 簡報</vt:lpstr>
      <vt:lpstr>PowerPoint 簡報</vt:lpstr>
      <vt:lpstr>提案討論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         109年度策略執行成果分享</dc:title>
  <dc:creator>User</dc:creator>
  <cp:lastModifiedBy>User</cp:lastModifiedBy>
  <cp:revision>156</cp:revision>
  <cp:lastPrinted>2021-03-09T00:46:06Z</cp:lastPrinted>
  <dcterms:created xsi:type="dcterms:W3CDTF">2020-10-21T13:37:21Z</dcterms:created>
  <dcterms:modified xsi:type="dcterms:W3CDTF">2021-03-09T00:51:34Z</dcterms:modified>
</cp:coreProperties>
</file>