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67" r:id="rId14"/>
    <p:sldId id="271" r:id="rId15"/>
    <p:sldId id="272" r:id="rId16"/>
    <p:sldId id="278" r:id="rId17"/>
    <p:sldId id="274" r:id="rId18"/>
    <p:sldId id="275" r:id="rId19"/>
    <p:sldId id="276" r:id="rId20"/>
    <p:sldId id="277" r:id="rId21"/>
    <p:sldId id="280" r:id="rId22"/>
    <p:sldId id="279" r:id="rId23"/>
    <p:sldId id="281" r:id="rId24"/>
    <p:sldId id="282" r:id="rId2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F49"/>
    <a:srgbClr val="FF9999"/>
    <a:srgbClr val="FF7C80"/>
    <a:srgbClr val="CCE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515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48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42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074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94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13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48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7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688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19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58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A39D-4BF5-4239-BE9F-698F60DEC52C}" type="datetimeFigureOut">
              <a:rPr lang="zh-TW" altLang="en-US" smtClean="0"/>
              <a:t>2022/4/8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A9CE-3955-418A-870A-E7A326646F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99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1514856" y="2209800"/>
            <a:ext cx="921277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111</a:t>
            </a:r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年臺南市</a:t>
            </a:r>
          </a:p>
          <a:p>
            <a:pPr algn="ctr"/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各區體育活動計畫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822" y="373849"/>
            <a:ext cx="2811338" cy="164697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625" y="429621"/>
            <a:ext cx="2700527" cy="1582059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466465" y="2157984"/>
            <a:ext cx="921277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111</a:t>
            </a:r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年臺南市</a:t>
            </a:r>
            <a:endParaRPr lang="en-US" altLang="zh-TW" sz="8800" b="1" dirty="0">
              <a:solidFill>
                <a:srgbClr val="232F49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algn="ctr"/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各區體育活動計畫</a:t>
            </a:r>
          </a:p>
        </p:txBody>
      </p:sp>
    </p:spTree>
    <p:extLst>
      <p:ext uri="{BB962C8B-B14F-4D97-AF65-F5344CB8AC3E}">
        <p14:creationId xmlns:p14="http://schemas.microsoft.com/office/powerpoint/2010/main" val="1438436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sp>
        <p:nvSpPr>
          <p:cNvPr id="11" name="矩形 10"/>
          <p:cNvSpPr/>
          <p:nvPr/>
        </p:nvSpPr>
        <p:spPr>
          <a:xfrm>
            <a:off x="256032" y="1662958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臺南市民最常從事的運動類型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713964"/>
              </p:ext>
            </p:extLst>
          </p:nvPr>
        </p:nvGraphicFramePr>
        <p:xfrm>
          <a:off x="406261" y="2372411"/>
          <a:ext cx="11425559" cy="391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202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1651737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1815817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  <a:gridCol w="1978427">
                  <a:extLst>
                    <a:ext uri="{9D8B030D-6E8A-4147-A177-3AD203B41FA5}">
                      <a16:colId xmlns:a16="http://schemas.microsoft.com/office/drawing/2014/main" val="2495611410"/>
                    </a:ext>
                  </a:extLst>
                </a:gridCol>
                <a:gridCol w="1924368">
                  <a:extLst>
                    <a:ext uri="{9D8B030D-6E8A-4147-A177-3AD203B41FA5}">
                      <a16:colId xmlns:a16="http://schemas.microsoft.com/office/drawing/2014/main" val="405017990"/>
                    </a:ext>
                  </a:extLst>
                </a:gridCol>
                <a:gridCol w="2160008">
                  <a:extLst>
                    <a:ext uri="{9D8B030D-6E8A-4147-A177-3AD203B41FA5}">
                      <a16:colId xmlns:a16="http://schemas.microsoft.com/office/drawing/2014/main" val="2285574869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球類運動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戶外休閒活動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水域活動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武術、氣功</a:t>
                      </a:r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舞蹈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室內運動課程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42.9%</a:t>
                      </a:r>
                      <a:endParaRPr lang="zh-TW" altLang="en-US" sz="1800" b="0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73.5%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9.9%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6.8%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24.6%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47.5%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69.8%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7.0%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26.9%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27.1%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71.5%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8.0%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4.1%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25.0%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46.9%</a:t>
                      </a:r>
                      <a:endParaRPr lang="zh-TW" altLang="en-US" sz="1800" b="0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75.7%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9.8%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20.7%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30.3%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68.2%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6.6%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8.8%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28.7%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全臺南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37.57%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70.58%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7.63%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6.74%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26.27%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523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sp>
        <p:nvSpPr>
          <p:cNvPr id="11" name="矩形 10"/>
          <p:cNvSpPr/>
          <p:nvPr/>
        </p:nvSpPr>
        <p:spPr>
          <a:xfrm>
            <a:off x="256032" y="1662958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臺南市民認為</a:t>
            </a:r>
            <a:r>
              <a:rPr lang="zh-TW" altLang="en-US" sz="2800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最具吸引力</a:t>
            </a:r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的運動類型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2346"/>
              </p:ext>
            </p:extLst>
          </p:nvPr>
        </p:nvGraphicFramePr>
        <p:xfrm>
          <a:off x="406261" y="2372411"/>
          <a:ext cx="11352924" cy="3996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57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1334103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1466629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  <a:gridCol w="1597968">
                  <a:extLst>
                    <a:ext uri="{9D8B030D-6E8A-4147-A177-3AD203B41FA5}">
                      <a16:colId xmlns:a16="http://schemas.microsoft.com/office/drawing/2014/main" val="2495611410"/>
                    </a:ext>
                  </a:extLst>
                </a:gridCol>
                <a:gridCol w="1554305">
                  <a:extLst>
                    <a:ext uri="{9D8B030D-6E8A-4147-A177-3AD203B41FA5}">
                      <a16:colId xmlns:a16="http://schemas.microsoft.com/office/drawing/2014/main" val="405017990"/>
                    </a:ext>
                  </a:extLst>
                </a:gridCol>
                <a:gridCol w="1744631">
                  <a:extLst>
                    <a:ext uri="{9D8B030D-6E8A-4147-A177-3AD203B41FA5}">
                      <a16:colId xmlns:a16="http://schemas.microsoft.com/office/drawing/2014/main" val="2285574869"/>
                    </a:ext>
                  </a:extLst>
                </a:gridCol>
                <a:gridCol w="1744631">
                  <a:extLst>
                    <a:ext uri="{9D8B030D-6E8A-4147-A177-3AD203B41FA5}">
                      <a16:colId xmlns:a16="http://schemas.microsoft.com/office/drawing/2014/main" val="2343819277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大型活動及競技賽事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戶外休閒活動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小型聯誼賽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週期性團體運動課程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運動諮詢服務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健康衛教相關講座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38.9%</a:t>
                      </a:r>
                      <a:endParaRPr lang="zh-TW" altLang="en-US" sz="1800" b="0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62.9%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20.3%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30.9%</a:t>
                      </a:r>
                      <a:endParaRPr lang="zh-TW" altLang="en-US" sz="1800" b="0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25.4%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12.4%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46.5%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51.6%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16.6%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13.8%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21.3%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7.4%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35.8%</a:t>
                      </a:r>
                      <a:endParaRPr lang="zh-TW" altLang="en-US" sz="1800" b="0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55.1%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18.1%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17.4%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21.5%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31.1%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56.3%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38.0%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22.7%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17.7%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8.4%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33.7%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62.4%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16.7%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31.3%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21.4%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8.6%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全臺南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33.61%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53.22%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18.71%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22.53%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19.39%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7.86%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555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sp>
        <p:nvSpPr>
          <p:cNvPr id="11" name="矩形 10"/>
          <p:cNvSpPr/>
          <p:nvPr/>
        </p:nvSpPr>
        <p:spPr>
          <a:xfrm>
            <a:off x="256032" y="1662958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臺南市民認為</a:t>
            </a:r>
            <a:r>
              <a:rPr lang="zh-TW" altLang="en-US" sz="2800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所居住區域民眾最常從事</a:t>
            </a:r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的運動項目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18946"/>
              </p:ext>
            </p:extLst>
          </p:nvPr>
        </p:nvGraphicFramePr>
        <p:xfrm>
          <a:off x="406261" y="2372411"/>
          <a:ext cx="11352924" cy="3996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57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1334103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1466629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  <a:gridCol w="1597968">
                  <a:extLst>
                    <a:ext uri="{9D8B030D-6E8A-4147-A177-3AD203B41FA5}">
                      <a16:colId xmlns:a16="http://schemas.microsoft.com/office/drawing/2014/main" val="2495611410"/>
                    </a:ext>
                  </a:extLst>
                </a:gridCol>
                <a:gridCol w="1554305">
                  <a:extLst>
                    <a:ext uri="{9D8B030D-6E8A-4147-A177-3AD203B41FA5}">
                      <a16:colId xmlns:a16="http://schemas.microsoft.com/office/drawing/2014/main" val="405017990"/>
                    </a:ext>
                  </a:extLst>
                </a:gridCol>
                <a:gridCol w="1744631">
                  <a:extLst>
                    <a:ext uri="{9D8B030D-6E8A-4147-A177-3AD203B41FA5}">
                      <a16:colId xmlns:a16="http://schemas.microsoft.com/office/drawing/2014/main" val="2285574869"/>
                    </a:ext>
                  </a:extLst>
                </a:gridCol>
                <a:gridCol w="1744631">
                  <a:extLst>
                    <a:ext uri="{9D8B030D-6E8A-4147-A177-3AD203B41FA5}">
                      <a16:colId xmlns:a16="http://schemas.microsoft.com/office/drawing/2014/main" val="2343819277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球類運動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戶外休閒活動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水域活動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武術、氣功</a:t>
                      </a:r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舞蹈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室內運動課程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其他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29.9%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58.4%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2.2%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4.4%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4.4%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0.7%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32.8%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43.8%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17.4%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36.3%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39.0%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2.1%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2.1%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16.4%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4.1%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29.6%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58.8%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3.5%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5.5%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0.5%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24.5%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55.7%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0.5%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3.1%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13.9%</a:t>
                      </a:r>
                      <a:endParaRPr lang="zh-TW" altLang="en-US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全臺南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29.0%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51.9%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12.7%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2.2%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396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sp>
        <p:nvSpPr>
          <p:cNvPr id="11" name="矩形 10"/>
          <p:cNvSpPr/>
          <p:nvPr/>
        </p:nvSpPr>
        <p:spPr>
          <a:xfrm>
            <a:off x="256032" y="1662958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臺南市民從事運動的目的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076437"/>
              </p:ext>
            </p:extLst>
          </p:nvPr>
        </p:nvGraphicFramePr>
        <p:xfrm>
          <a:off x="406261" y="2372411"/>
          <a:ext cx="11371211" cy="391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202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1651737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1815817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  <a:gridCol w="1978427">
                  <a:extLst>
                    <a:ext uri="{9D8B030D-6E8A-4147-A177-3AD203B41FA5}">
                      <a16:colId xmlns:a16="http://schemas.microsoft.com/office/drawing/2014/main" val="2495611410"/>
                    </a:ext>
                  </a:extLst>
                </a:gridCol>
                <a:gridCol w="1870020">
                  <a:extLst>
                    <a:ext uri="{9D8B030D-6E8A-4147-A177-3AD203B41FA5}">
                      <a16:colId xmlns:a16="http://schemas.microsoft.com/office/drawing/2014/main" val="405017990"/>
                    </a:ext>
                  </a:extLst>
                </a:gridCol>
                <a:gridCol w="2160008">
                  <a:extLst>
                    <a:ext uri="{9D8B030D-6E8A-4147-A177-3AD203B41FA5}">
                      <a16:colId xmlns:a16="http://schemas.microsoft.com/office/drawing/2014/main" val="2285574869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健康目的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維持身材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興趣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解除壓力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社交活動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70.6%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53.9%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21.6%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38.7%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17.7%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73.5%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49.5%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18.9%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27.8%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19.3%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63.4%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42.5%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18.7%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30.4%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21.6%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81.4%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57.7%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11.3%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25.7%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24.3%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74.7%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47.0%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15.2%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33.2%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10.6%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全臺南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73.8%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49.33%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16.47%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31.14%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16.47%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053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sp>
        <p:nvSpPr>
          <p:cNvPr id="11" name="矩形 10"/>
          <p:cNvSpPr/>
          <p:nvPr/>
        </p:nvSpPr>
        <p:spPr>
          <a:xfrm>
            <a:off x="256032" y="1662958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臺南市民運動阻礙因素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257065"/>
              </p:ext>
            </p:extLst>
          </p:nvPr>
        </p:nvGraphicFramePr>
        <p:xfrm>
          <a:off x="406261" y="2372411"/>
          <a:ext cx="11371211" cy="391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202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1651737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1815817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  <a:gridCol w="1978427">
                  <a:extLst>
                    <a:ext uri="{9D8B030D-6E8A-4147-A177-3AD203B41FA5}">
                      <a16:colId xmlns:a16="http://schemas.microsoft.com/office/drawing/2014/main" val="2495611410"/>
                    </a:ext>
                  </a:extLst>
                </a:gridCol>
                <a:gridCol w="1870020">
                  <a:extLst>
                    <a:ext uri="{9D8B030D-6E8A-4147-A177-3AD203B41FA5}">
                      <a16:colId xmlns:a16="http://schemas.microsoft.com/office/drawing/2014/main" val="405017990"/>
                    </a:ext>
                  </a:extLst>
                </a:gridCol>
                <a:gridCol w="2160008">
                  <a:extLst>
                    <a:ext uri="{9D8B030D-6E8A-4147-A177-3AD203B41FA5}">
                      <a16:colId xmlns:a16="http://schemas.microsoft.com/office/drawing/2014/main" val="2285574869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懶得運動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工作太累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沒有運動同伴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運動場地太少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天氣或空氣不佳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27.9%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54.1%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16.7%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10.3%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37.7%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53.1%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47.8%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26.0%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8.3%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24.7%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30.8%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47.3%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18.6%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7.9%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25.4%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17.6%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77.0%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10.2%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5.8%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46.3%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37.3%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55.6%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17.5%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14.1%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28.0%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全臺南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32.11%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50.45%</a:t>
                      </a:r>
                      <a:endParaRPr lang="zh-TW" altLang="en-US" b="1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16.32%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9.36%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27.77%</a:t>
                      </a:r>
                      <a:endParaRPr lang="zh-TW" altLang="en-US" sz="1800" b="1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925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63680" y="543882"/>
            <a:ext cx="2289048" cy="2289048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886337" y="178230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C00000"/>
                </a:solidFill>
                <a:latin typeface="Taipei Sans TC Beta" pitchFamily="2" charset="-120"/>
                <a:ea typeface="Taipei Sans TC Beta" pitchFamily="2" charset="-120"/>
              </a:rPr>
              <a:t>目前現況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9190637" y="1815828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320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defRPr>
            </a:lvl1pPr>
          </a:lstStyle>
          <a:p>
            <a:r>
              <a:rPr lang="zh-TW" altLang="en-US" b="1" dirty="0">
                <a:solidFill>
                  <a:schemeClr val="bg1"/>
                </a:solidFill>
              </a:rPr>
              <a:t>提升規律運動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8788908" y="178230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>
              <a:defRPr sz="320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defRPr>
            </a:lvl1pPr>
          </a:lstStyle>
          <a:p>
            <a:r>
              <a:rPr lang="zh-TW" altLang="en-US" b="1" dirty="0">
                <a:solidFill>
                  <a:srgbClr val="0070C0"/>
                </a:solidFill>
              </a:rPr>
              <a:t>提升規律運動</a:t>
            </a:r>
          </a:p>
        </p:txBody>
      </p:sp>
      <p:sp>
        <p:nvSpPr>
          <p:cNvPr id="19" name="燕尾形向右箭號 18"/>
          <p:cNvSpPr/>
          <p:nvPr/>
        </p:nvSpPr>
        <p:spPr>
          <a:xfrm>
            <a:off x="3568674" y="1554480"/>
            <a:ext cx="4807230" cy="1040416"/>
          </a:xfrm>
          <a:prstGeom prst="notched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4868500" y="1843854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chemeClr val="bg1"/>
                </a:solidFill>
                <a:latin typeface="Taipei Sans TC Beta" pitchFamily="2" charset="-120"/>
                <a:ea typeface="Taipei Sans TC Beta" pitchFamily="2" charset="-120"/>
              </a:rPr>
              <a:t>規律運動宣導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3830825" y="2661138"/>
            <a:ext cx="4185761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現階段作為</a:t>
            </a:r>
            <a:endParaRPr lang="en-US" altLang="zh-TW" sz="2000" dirty="0">
              <a:solidFill>
                <a:srgbClr val="7030A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規律運動的教育宣導</a:t>
            </a:r>
            <a:endParaRPr lang="en-US" altLang="zh-TW" sz="2000" dirty="0">
              <a:solidFill>
                <a:srgbClr val="FF000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強化運動氛圍</a:t>
            </a:r>
            <a:r>
              <a:rPr lang="en-US" altLang="zh-TW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(</a:t>
            </a:r>
            <a:r>
              <a:rPr lang="zh-TW" altLang="en-US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會場布置</a:t>
            </a:r>
            <a:r>
              <a:rPr lang="en-US" altLang="zh-TW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)</a:t>
            </a: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多增設場次吸引市民運動</a:t>
            </a:r>
            <a:endParaRPr lang="en-US" altLang="zh-TW" sz="2000" dirty="0">
              <a:solidFill>
                <a:srgbClr val="7030A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提升運動人口比例低之區域</a:t>
            </a:r>
            <a:endParaRPr lang="en-US" altLang="zh-TW" sz="2000" dirty="0">
              <a:solidFill>
                <a:srgbClr val="7030A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457200" indent="-457200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altLang="zh-TW" sz="2000" dirty="0">
              <a:solidFill>
                <a:srgbClr val="7030A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457200" indent="-4572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未來作為</a:t>
            </a:r>
            <a:endParaRPr lang="en-US" altLang="zh-TW" sz="2000" dirty="0">
              <a:solidFill>
                <a:srgbClr val="7030A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運動回饋</a:t>
            </a:r>
            <a:endParaRPr lang="en-US" altLang="zh-TW" sz="2000" dirty="0">
              <a:solidFill>
                <a:srgbClr val="7030A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srgbClr val="7030A0"/>
                </a:solidFill>
                <a:latin typeface="Taipei Sans TC Beta" pitchFamily="2" charset="-120"/>
                <a:ea typeface="Taipei Sans TC Beta" pitchFamily="2" charset="-120"/>
              </a:rPr>
              <a:t>運動觀光</a:t>
            </a:r>
            <a:endParaRPr lang="en-US" altLang="zh-TW" sz="2000" dirty="0">
              <a:solidFill>
                <a:srgbClr val="7030A0"/>
              </a:solidFill>
              <a:latin typeface="Taipei Sans TC Beta" pitchFamily="2" charset="-120"/>
              <a:ea typeface="Taipei Sans TC Beta" pitchFamily="2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51789" y="2594896"/>
            <a:ext cx="3383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C00000"/>
                </a:solidFill>
                <a:latin typeface="Taipei Sans TC Beta" pitchFamily="2" charset="-120"/>
                <a:ea typeface="Taipei Sans TC Beta" pitchFamily="2" charset="-120"/>
              </a:rPr>
              <a:t>六都中運動人口比例排名末位</a:t>
            </a:r>
            <a:r>
              <a:rPr lang="en-US" altLang="zh-TW" sz="2000" dirty="0">
                <a:solidFill>
                  <a:srgbClr val="C00000"/>
                </a:solidFill>
                <a:latin typeface="Taipei Sans TC Beta" pitchFamily="2" charset="-120"/>
                <a:ea typeface="Taipei Sans TC Beta" pitchFamily="2" charset="-120"/>
              </a:rPr>
              <a:t>(32.3%)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>
              <a:solidFill>
                <a:srgbClr val="C0000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C00000"/>
                </a:solidFill>
                <a:latin typeface="Taipei Sans TC Beta" pitchFamily="2" charset="-120"/>
                <a:ea typeface="Taipei Sans TC Beta" pitchFamily="2" charset="-120"/>
              </a:rPr>
              <a:t>新豐高鐵生活圈運動人口比例低</a:t>
            </a:r>
            <a:r>
              <a:rPr lang="en-US" altLang="zh-TW" sz="2000" dirty="0">
                <a:solidFill>
                  <a:srgbClr val="C00000"/>
                </a:solidFill>
                <a:latin typeface="Taipei Sans TC Beta" pitchFamily="2" charset="-120"/>
                <a:ea typeface="Taipei Sans TC Beta" pitchFamily="2" charset="-120"/>
              </a:rPr>
              <a:t>(81.3%)</a:t>
            </a:r>
            <a:endParaRPr lang="zh-TW" altLang="en-US" sz="2000" dirty="0">
              <a:solidFill>
                <a:srgbClr val="C00000"/>
              </a:solidFill>
              <a:latin typeface="Taipei Sans TC Beta" pitchFamily="2" charset="-120"/>
              <a:ea typeface="Taipei Sans TC Beta" pitchFamily="2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8609704" y="2661138"/>
            <a:ext cx="3383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0099CC"/>
                </a:solidFill>
                <a:latin typeface="Taipei Sans TC Beta" pitchFamily="2" charset="-120"/>
                <a:ea typeface="Taipei Sans TC Beta" pitchFamily="2" charset="-120"/>
              </a:rPr>
              <a:t>目標在六都中運動人口比例</a:t>
            </a:r>
            <a:r>
              <a:rPr lang="zh-TW" altLang="en-US" sz="2000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排名中位</a:t>
            </a:r>
            <a:endParaRPr lang="en-US" altLang="zh-TW" sz="2000" dirty="0">
              <a:solidFill>
                <a:srgbClr val="FF000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>
              <a:solidFill>
                <a:srgbClr val="0099CC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rgbClr val="0099CC"/>
                </a:solidFill>
                <a:latin typeface="Taipei Sans TC Beta" pitchFamily="2" charset="-120"/>
                <a:ea typeface="Taipei Sans TC Beta" pitchFamily="2" charset="-120"/>
              </a:rPr>
              <a:t>提高</a:t>
            </a:r>
            <a:r>
              <a:rPr lang="zh-TW" altLang="en-US" sz="2000" b="1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新豐高鐵</a:t>
            </a:r>
            <a:r>
              <a:rPr lang="zh-TW" altLang="en-US" sz="2000" dirty="0">
                <a:solidFill>
                  <a:srgbClr val="0099CC"/>
                </a:solidFill>
                <a:latin typeface="Taipei Sans TC Beta" pitchFamily="2" charset="-120"/>
                <a:ea typeface="Taipei Sans TC Beta" pitchFamily="2" charset="-120"/>
              </a:rPr>
              <a:t>與</a:t>
            </a:r>
            <a:r>
              <a:rPr lang="zh-TW" altLang="en-US" sz="2000" b="1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市區</a:t>
            </a:r>
            <a:r>
              <a:rPr lang="zh-TW" altLang="en-US" sz="2000" dirty="0">
                <a:solidFill>
                  <a:srgbClr val="0099CC"/>
                </a:solidFill>
                <a:latin typeface="Taipei Sans TC Beta" pitchFamily="2" charset="-120"/>
                <a:ea typeface="Taipei Sans TC Beta" pitchFamily="2" charset="-120"/>
              </a:rPr>
              <a:t>生活圈運動人口比例至</a:t>
            </a:r>
            <a:r>
              <a:rPr lang="en-US" altLang="zh-TW" sz="2000" dirty="0">
                <a:solidFill>
                  <a:srgbClr val="0099CC"/>
                </a:solidFill>
                <a:latin typeface="Taipei Sans TC Beta" pitchFamily="2" charset="-120"/>
                <a:ea typeface="Taipei Sans TC Beta" pitchFamily="2" charset="-120"/>
              </a:rPr>
              <a:t>85%</a:t>
            </a:r>
            <a:endParaRPr lang="zh-TW" altLang="en-US" sz="2000" dirty="0">
              <a:solidFill>
                <a:srgbClr val="0099CC"/>
              </a:solidFill>
              <a:latin typeface="Taipei Sans TC Beta" pitchFamily="2" charset="-120"/>
              <a:ea typeface="Taipei Sans TC Beta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7296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13877"/>
              </p:ext>
            </p:extLst>
          </p:nvPr>
        </p:nvGraphicFramePr>
        <p:xfrm>
          <a:off x="399725" y="1806999"/>
          <a:ext cx="11371213" cy="407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267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3401568">
                  <a:extLst>
                    <a:ext uri="{9D8B030D-6E8A-4147-A177-3AD203B41FA5}">
                      <a16:colId xmlns:a16="http://schemas.microsoft.com/office/drawing/2014/main" val="834919076"/>
                    </a:ext>
                  </a:extLst>
                </a:gridCol>
                <a:gridCol w="4144842">
                  <a:extLst>
                    <a:ext uri="{9D8B030D-6E8A-4147-A177-3AD203B41FA5}">
                      <a16:colId xmlns:a16="http://schemas.microsoft.com/office/drawing/2014/main" val="963604230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新營生活圈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數據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判讀結果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辦理建議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運動人口比例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94.2%</a:t>
                      </a:r>
                      <a:endParaRPr lang="zh-TW" altLang="en-US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高於臺南市整體平均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繼續推廣規律運動觀念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平均運動次數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2.82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次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低於</a:t>
                      </a:r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7333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標準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每次運動</a:t>
                      </a:r>
                      <a:r>
                        <a:rPr lang="en-US" altLang="zh-TW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30</a:t>
                      </a:r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分鐘以上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70.8%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低</a:t>
                      </a: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於臺南市整體平均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運動強度達到會喘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72.1%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市民大多從事偏中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低</a:t>
                      </a: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強度運動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建議辦理中高強度運動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最常從事的運動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球類、戶外休閒活動、室內運動課程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認為最具吸引力的運動類型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大型活動及競技賽事、戶外休閒運動、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週期性團體運動課程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</p:spTree>
    <p:extLst>
      <p:ext uri="{BB962C8B-B14F-4D97-AF65-F5344CB8AC3E}">
        <p14:creationId xmlns:p14="http://schemas.microsoft.com/office/powerpoint/2010/main" val="986405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5993"/>
              </p:ext>
            </p:extLst>
          </p:nvPr>
        </p:nvGraphicFramePr>
        <p:xfrm>
          <a:off x="399725" y="1806999"/>
          <a:ext cx="11371213" cy="407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267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3392424">
                  <a:extLst>
                    <a:ext uri="{9D8B030D-6E8A-4147-A177-3AD203B41FA5}">
                      <a16:colId xmlns:a16="http://schemas.microsoft.com/office/drawing/2014/main" val="834919076"/>
                    </a:ext>
                  </a:extLst>
                </a:gridCol>
                <a:gridCol w="4153986">
                  <a:extLst>
                    <a:ext uri="{9D8B030D-6E8A-4147-A177-3AD203B41FA5}">
                      <a16:colId xmlns:a16="http://schemas.microsoft.com/office/drawing/2014/main" val="963604230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 高鐵 生活圈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數據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判讀結果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辦理建議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運動人口比例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81.3%</a:t>
                      </a:r>
                      <a:endParaRPr lang="zh-TW" altLang="en-US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低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於臺南市整體平均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辦理多場次運動，並宣導規律運動觀念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平均運動次數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2.32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次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低於</a:t>
                      </a:r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7333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標準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每次運動</a:t>
                      </a:r>
                      <a:r>
                        <a:rPr lang="en-US" altLang="zh-TW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30</a:t>
                      </a:r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分鐘以上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52.8%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低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於臺南市整體平均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運動強度達到會喘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78.2%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市民大多從事偏中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高</a:t>
                      </a: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強度運動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最常從事的運動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球類、戶外休閒活動、室內運動課程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認為最具吸引力的運動類型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大型活動及競技賽事、戶外休閒運動、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運動諮詢服務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</p:spTree>
    <p:extLst>
      <p:ext uri="{BB962C8B-B14F-4D97-AF65-F5344CB8AC3E}">
        <p14:creationId xmlns:p14="http://schemas.microsoft.com/office/powerpoint/2010/main" val="2645398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430769"/>
              </p:ext>
            </p:extLst>
          </p:nvPr>
        </p:nvGraphicFramePr>
        <p:xfrm>
          <a:off x="399725" y="1806999"/>
          <a:ext cx="11371213" cy="407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267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3392424">
                  <a:extLst>
                    <a:ext uri="{9D8B030D-6E8A-4147-A177-3AD203B41FA5}">
                      <a16:colId xmlns:a16="http://schemas.microsoft.com/office/drawing/2014/main" val="834919076"/>
                    </a:ext>
                  </a:extLst>
                </a:gridCol>
                <a:gridCol w="4153986">
                  <a:extLst>
                    <a:ext uri="{9D8B030D-6E8A-4147-A177-3AD203B41FA5}">
                      <a16:colId xmlns:a16="http://schemas.microsoft.com/office/drawing/2014/main" val="963604230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 新化 生活圈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數據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判讀結果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辦理建議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運動人口比例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87.1%</a:t>
                      </a:r>
                      <a:endParaRPr lang="zh-TW" altLang="en-US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高於臺南市整體平均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繼續推廣規律運動觀念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平均運動次數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2.67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次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低於</a:t>
                      </a:r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7333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標準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每次運動</a:t>
                      </a:r>
                      <a:r>
                        <a:rPr lang="en-US" altLang="zh-TW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30</a:t>
                      </a:r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分鐘以上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63.1%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低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於臺南市整體平均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運動強度達到會喘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63.7%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市民大多從事偏中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低</a:t>
                      </a: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強度運動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建議辦理中高強度運動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最常從事的運動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球類、戶外休閒活動、室內運動課程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認為最具吸引力的運動類型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大型活動及競技賽事、戶外休閒運動、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運動諮詢服務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</p:spTree>
    <p:extLst>
      <p:ext uri="{BB962C8B-B14F-4D97-AF65-F5344CB8AC3E}">
        <p14:creationId xmlns:p14="http://schemas.microsoft.com/office/powerpoint/2010/main" val="1835772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42830"/>
              </p:ext>
            </p:extLst>
          </p:nvPr>
        </p:nvGraphicFramePr>
        <p:xfrm>
          <a:off x="399725" y="1806999"/>
          <a:ext cx="11371213" cy="407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267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3392424">
                  <a:extLst>
                    <a:ext uri="{9D8B030D-6E8A-4147-A177-3AD203B41FA5}">
                      <a16:colId xmlns:a16="http://schemas.microsoft.com/office/drawing/2014/main" val="834919076"/>
                    </a:ext>
                  </a:extLst>
                </a:gridCol>
                <a:gridCol w="4153986">
                  <a:extLst>
                    <a:ext uri="{9D8B030D-6E8A-4147-A177-3AD203B41FA5}">
                      <a16:colId xmlns:a16="http://schemas.microsoft.com/office/drawing/2014/main" val="963604230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 北門 生活圈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數據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判讀結果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辦理建議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運動人口比例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84.4%</a:t>
                      </a:r>
                      <a:endParaRPr lang="zh-TW" altLang="en-US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低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於臺南市整體平均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辦理多場次運動，並宣導規律運動觀念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平均運動次數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次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符合</a:t>
                      </a:r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7333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標準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每次運動</a:t>
                      </a:r>
                      <a:r>
                        <a:rPr lang="en-US" altLang="zh-TW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30</a:t>
                      </a:r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分鐘以上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70.5%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高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於臺南市整體平均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運動強度達到會喘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84.9%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市民大多從事偏中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高</a:t>
                      </a: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強度運動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最常從事的運動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球類、戶外休閒活動、室內運動課程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認為最具吸引力的運動類型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大型活動及競技賽事、戶外休閒運動、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小型聯誼賽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</p:spTree>
    <p:extLst>
      <p:ext uri="{BB962C8B-B14F-4D97-AF65-F5344CB8AC3E}">
        <p14:creationId xmlns:p14="http://schemas.microsoft.com/office/powerpoint/2010/main" val="121997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89804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795528" y="1914837"/>
            <a:ext cx="1049518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教育部體育署每年都會進行「運動現況調查」，以量化</a:t>
            </a:r>
            <a:endParaRPr lang="en-US" altLang="zh-TW" sz="3200" dirty="0">
              <a:solidFill>
                <a:srgbClr val="232F49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r>
              <a:rPr lang="zh-TW" altLang="en-US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　的數據，具體呈現國人運動參與的實際情形，並比較國</a:t>
            </a:r>
            <a:endParaRPr lang="en-US" altLang="zh-TW" sz="3200" dirty="0">
              <a:solidFill>
                <a:srgbClr val="232F49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r>
              <a:rPr lang="zh-TW" altLang="en-US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　內各縣市全民運動的推展狀況與執行成果。</a:t>
            </a:r>
            <a:endParaRPr lang="en-US" altLang="zh-TW" sz="3200" dirty="0">
              <a:solidFill>
                <a:srgbClr val="232F49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endParaRPr lang="en-US" altLang="zh-TW" sz="3200" dirty="0">
              <a:solidFill>
                <a:srgbClr val="232F49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3200" b="1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臺南市</a:t>
            </a:r>
            <a:endParaRPr lang="en-US" altLang="zh-TW" sz="3200" b="1" dirty="0">
              <a:solidFill>
                <a:srgbClr val="FF0000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zh-TW" altLang="en-US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各項指標</a:t>
            </a:r>
            <a:r>
              <a:rPr lang="en-US" altLang="zh-TW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(</a:t>
            </a:r>
            <a:r>
              <a:rPr lang="zh-TW" altLang="en-US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相較直轄市</a:t>
            </a:r>
            <a:r>
              <a:rPr lang="en-US" altLang="zh-TW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)</a:t>
            </a:r>
            <a:r>
              <a:rPr lang="zh-TW" altLang="en-US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數據</a:t>
            </a:r>
            <a:r>
              <a:rPr lang="zh-TW" altLang="en-US" sz="3200" b="1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排名靠後</a:t>
            </a:r>
            <a:r>
              <a:rPr lang="zh-TW" altLang="en-US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。</a:t>
            </a:r>
            <a:endParaRPr lang="en-US" altLang="zh-TW" sz="3200" dirty="0">
              <a:solidFill>
                <a:srgbClr val="232F49"/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zh-TW" altLang="en-US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相較整體臺灣縣市數據，平均值</a:t>
            </a:r>
            <a:r>
              <a:rPr lang="zh-TW" altLang="en-US" sz="3200" b="1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偏低</a:t>
            </a:r>
            <a:r>
              <a:rPr lang="zh-TW" altLang="en-US" sz="3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580958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32141"/>
              </p:ext>
            </p:extLst>
          </p:nvPr>
        </p:nvGraphicFramePr>
        <p:xfrm>
          <a:off x="399725" y="1806999"/>
          <a:ext cx="11371213" cy="4077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5267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3392424">
                  <a:extLst>
                    <a:ext uri="{9D8B030D-6E8A-4147-A177-3AD203B41FA5}">
                      <a16:colId xmlns:a16="http://schemas.microsoft.com/office/drawing/2014/main" val="834919076"/>
                    </a:ext>
                  </a:extLst>
                </a:gridCol>
                <a:gridCol w="4153986">
                  <a:extLst>
                    <a:ext uri="{9D8B030D-6E8A-4147-A177-3AD203B41FA5}">
                      <a16:colId xmlns:a16="http://schemas.microsoft.com/office/drawing/2014/main" val="963604230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ipei Sans TC Beta" pitchFamily="2" charset="-120"/>
                          <a:ea typeface="Taipei Sans TC Beta" pitchFamily="2" charset="-120"/>
                        </a:rPr>
                        <a:t>市區 生活圈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數據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判讀結果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辦理建議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運動人口比例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83.1%</a:t>
                      </a:r>
                      <a:endParaRPr lang="zh-TW" altLang="en-US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低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於臺南市整體平均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辦理多場次運動，並宣導規律運動觀念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平均運動次數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2.58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次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低於</a:t>
                      </a:r>
                      <a:r>
                        <a:rPr lang="en-US" altLang="zh-TW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7333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標準</a:t>
                      </a:r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altLang="zh-TW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每次運動</a:t>
                      </a:r>
                      <a:r>
                        <a:rPr lang="en-US" altLang="zh-TW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30</a:t>
                      </a:r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分鐘以上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68%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高</a:t>
                      </a: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於臺南市整體平均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運動強度達到會喘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77.3%</a:t>
                      </a:r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市民大多從事偏中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低</a:t>
                      </a: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強度運動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建議辦理中高強度運動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最常從事的運動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18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球類、戶外休閒活動、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室內運動課程</a:t>
                      </a:r>
                      <a:r>
                        <a:rPr lang="en-US" altLang="zh-TW" sz="1800" b="0" kern="1200" dirty="0">
                          <a:solidFill>
                            <a:srgbClr val="FF7C8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200" dirty="0">
                          <a:solidFill>
                            <a:srgbClr val="FF7C8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數值高於其他生活圈</a:t>
                      </a:r>
                      <a:r>
                        <a:rPr lang="en-US" altLang="zh-TW" sz="1800" b="0" kern="1200" dirty="0">
                          <a:solidFill>
                            <a:srgbClr val="FF7C8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)</a:t>
                      </a:r>
                      <a:endParaRPr lang="zh-TW" altLang="en-US" sz="1800" b="0" kern="1200" dirty="0">
                        <a:solidFill>
                          <a:srgbClr val="FF7C8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認為最具吸引力的運動類型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大型活動及競技賽事、戶外休閒運動、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週期性團體運動課程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申辦應以左列項目優先規劃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</p:spTree>
    <p:extLst>
      <p:ext uri="{BB962C8B-B14F-4D97-AF65-F5344CB8AC3E}">
        <p14:creationId xmlns:p14="http://schemas.microsoft.com/office/powerpoint/2010/main" val="139336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綜合結論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760797" y="2121642"/>
            <a:ext cx="6955750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申辦要點須包含</a:t>
            </a:r>
            <a:endParaRPr lang="en-US" altLang="zh-TW" sz="2400" b="1" dirty="0">
              <a:solidFill>
                <a:schemeClr val="accent6">
                  <a:lumMod val="50000"/>
                </a:schemeClr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依照</a:t>
            </a:r>
            <a:r>
              <a:rPr lang="zh-TW" altLang="en-US" sz="2400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建議辦理項目優先規劃活動</a:t>
            </a:r>
            <a:endParaRPr lang="en-US" altLang="zh-TW" sz="2400" dirty="0">
              <a:solidFill>
                <a:schemeClr val="accent6">
                  <a:lumMod val="50000"/>
                </a:schemeClr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拉長期程，增設場次吸引市民養成規律運動</a:t>
            </a:r>
            <a:endParaRPr lang="en-US" altLang="zh-TW" sz="2400" dirty="0">
              <a:solidFill>
                <a:schemeClr val="accent6">
                  <a:lumMod val="50000"/>
                </a:schemeClr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該活動文宣設計須置入規律運動之定義</a:t>
            </a:r>
            <a:endParaRPr lang="en-US" altLang="zh-TW" sz="2400" dirty="0">
              <a:solidFill>
                <a:schemeClr val="accent6">
                  <a:lumMod val="50000"/>
                </a:schemeClr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endParaRPr lang="en-US" altLang="zh-TW" sz="2400" dirty="0">
              <a:solidFill>
                <a:schemeClr val="accent6">
                  <a:lumMod val="50000"/>
                </a:schemeClr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宣傳作為</a:t>
            </a:r>
            <a:endParaRPr lang="en-US" altLang="zh-TW" sz="2400" b="1" dirty="0">
              <a:solidFill>
                <a:schemeClr val="accent6">
                  <a:lumMod val="50000"/>
                </a:schemeClr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活動現場放置「規律運動的教育」宣導海報</a:t>
            </a:r>
            <a:endParaRPr lang="en-US" altLang="zh-TW" sz="2400" dirty="0">
              <a:solidFill>
                <a:schemeClr val="accent6">
                  <a:lumMod val="50000"/>
                </a:schemeClr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強化活動現場布置氛圍</a:t>
            </a:r>
            <a:endParaRPr lang="en-US" altLang="zh-TW" sz="2400" dirty="0">
              <a:solidFill>
                <a:schemeClr val="accent6">
                  <a:lumMod val="50000"/>
                </a:schemeClr>
              </a:solidFill>
              <a:latin typeface="Taipei Sans TC Beta" pitchFamily="2" charset="-120"/>
              <a:ea typeface="Taipei Sans TC Beta" pitchFamily="2" charset="-120"/>
            </a:endParaRPr>
          </a:p>
          <a:p>
            <a:pPr marL="914400" lvl="1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400" dirty="0">
                <a:solidFill>
                  <a:schemeClr val="accent6">
                    <a:lumMod val="50000"/>
                  </a:schemeClr>
                </a:solidFill>
                <a:latin typeface="Taipei Sans TC Beta" pitchFamily="2" charset="-120"/>
                <a:ea typeface="Taipei Sans TC Beta" pitchFamily="2" charset="-120"/>
              </a:rPr>
              <a:t>協助轉發轉傳相關文宣</a:t>
            </a:r>
            <a:endParaRPr lang="en-US" altLang="zh-TW" sz="2400" dirty="0">
              <a:solidFill>
                <a:schemeClr val="accent6">
                  <a:lumMod val="50000"/>
                </a:schemeClr>
              </a:solidFill>
              <a:latin typeface="Taipei Sans TC Beta" pitchFamily="2" charset="-120"/>
              <a:ea typeface="Taipei Sans TC Beta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1744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FF9999"/>
                </a:solidFill>
                <a:latin typeface="Taipei Sans TC Beta" pitchFamily="2" charset="-120"/>
                <a:ea typeface="Taipei Sans TC Beta" pitchFamily="2" charset="-120"/>
              </a:rPr>
              <a:t>期程說明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00000"/>
                </a:solidFill>
                <a:latin typeface="Taipei Sans TC Beta" pitchFamily="2" charset="-120"/>
                <a:ea typeface="Taipei Sans TC Beta" pitchFamily="2" charset="-120"/>
              </a:rPr>
              <a:t>期程說明</a:t>
            </a:r>
          </a:p>
        </p:txBody>
      </p:sp>
      <p:cxnSp>
        <p:nvCxnSpPr>
          <p:cNvPr id="32" name="弧形接點 31"/>
          <p:cNvCxnSpPr/>
          <p:nvPr/>
        </p:nvCxnSpPr>
        <p:spPr>
          <a:xfrm>
            <a:off x="987552" y="1887961"/>
            <a:ext cx="4945748" cy="3853179"/>
          </a:xfrm>
          <a:prstGeom prst="curvedConnector3">
            <a:avLst/>
          </a:prstGeom>
          <a:ln w="76200"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弧形接點 32"/>
          <p:cNvCxnSpPr/>
          <p:nvPr/>
        </p:nvCxnSpPr>
        <p:spPr>
          <a:xfrm flipV="1">
            <a:off x="5933300" y="1981527"/>
            <a:ext cx="5022482" cy="3759614"/>
          </a:xfrm>
          <a:prstGeom prst="curvedConnector3">
            <a:avLst>
              <a:gd name="adj1" fmla="val 50000"/>
            </a:avLst>
          </a:prstGeom>
          <a:ln w="76200">
            <a:solidFill>
              <a:srgbClr val="FF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橢圓 2"/>
          <p:cNvSpPr/>
          <p:nvPr/>
        </p:nvSpPr>
        <p:spPr>
          <a:xfrm>
            <a:off x="1512375" y="1502442"/>
            <a:ext cx="1008000" cy="1008000"/>
          </a:xfrm>
          <a:prstGeom prst="ellipse">
            <a:avLst/>
          </a:prstGeom>
          <a:solidFill>
            <a:srgbClr val="C00000"/>
          </a:solidFill>
          <a:ln w="38100">
            <a:solidFill>
              <a:srgbClr val="FF99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462377" y="177130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說明會</a:t>
            </a:r>
          </a:p>
        </p:txBody>
      </p:sp>
      <p:sp>
        <p:nvSpPr>
          <p:cNvPr id="15" name="橢圓 14"/>
          <p:cNvSpPr/>
          <p:nvPr/>
        </p:nvSpPr>
        <p:spPr>
          <a:xfrm>
            <a:off x="2951352" y="3338573"/>
            <a:ext cx="1008000" cy="1008000"/>
          </a:xfrm>
          <a:prstGeom prst="ellipse">
            <a:avLst/>
          </a:prstGeom>
          <a:solidFill>
            <a:srgbClr val="C00000"/>
          </a:solidFill>
          <a:ln w="38100">
            <a:solidFill>
              <a:srgbClr val="FF99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055242" y="360743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申請</a:t>
            </a:r>
          </a:p>
        </p:txBody>
      </p:sp>
      <p:sp>
        <p:nvSpPr>
          <p:cNvPr id="18" name="橢圓 17"/>
          <p:cNvSpPr/>
          <p:nvPr/>
        </p:nvSpPr>
        <p:spPr>
          <a:xfrm>
            <a:off x="7514499" y="4346573"/>
            <a:ext cx="1008000" cy="1008000"/>
          </a:xfrm>
          <a:prstGeom prst="ellipse">
            <a:avLst/>
          </a:prstGeom>
          <a:solidFill>
            <a:srgbClr val="C00000"/>
          </a:solidFill>
          <a:ln w="38100">
            <a:solidFill>
              <a:srgbClr val="FF99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7618389" y="461543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核定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680264" y="1771302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4/11(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一</a:t>
            </a:r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)</a:t>
            </a:r>
          </a:p>
        </p:txBody>
      </p:sp>
      <p:sp>
        <p:nvSpPr>
          <p:cNvPr id="40" name="文字方塊 39"/>
          <p:cNvSpPr txBox="1"/>
          <p:nvPr/>
        </p:nvSpPr>
        <p:spPr>
          <a:xfrm>
            <a:off x="622372" y="3638210"/>
            <a:ext cx="2190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4/11(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一</a:t>
            </a:r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)-4/22(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五</a:t>
            </a:r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)</a:t>
            </a:r>
          </a:p>
          <a:p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※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 以郵戳為憑</a:t>
            </a:r>
            <a:endParaRPr lang="en-US" altLang="zh-TW" sz="2000" dirty="0">
              <a:latin typeface="Taipei Sans TC Beta" pitchFamily="2" charset="-120"/>
              <a:ea typeface="Taipei Sans TC Beta" pitchFamily="2" charset="-120"/>
            </a:endParaRPr>
          </a:p>
        </p:txBody>
      </p:sp>
      <p:sp>
        <p:nvSpPr>
          <p:cNvPr id="41" name="橢圓 40"/>
          <p:cNvSpPr/>
          <p:nvPr/>
        </p:nvSpPr>
        <p:spPr>
          <a:xfrm>
            <a:off x="4900725" y="5079734"/>
            <a:ext cx="1008000" cy="1008000"/>
          </a:xfrm>
          <a:prstGeom prst="ellipse">
            <a:avLst/>
          </a:prstGeom>
          <a:solidFill>
            <a:srgbClr val="C00000"/>
          </a:solidFill>
          <a:ln w="38100">
            <a:solidFill>
              <a:srgbClr val="FF99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5004615" y="534859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審核</a:t>
            </a:r>
          </a:p>
        </p:txBody>
      </p:sp>
      <p:sp>
        <p:nvSpPr>
          <p:cNvPr id="43" name="文字方塊 42"/>
          <p:cNvSpPr txBox="1"/>
          <p:nvPr/>
        </p:nvSpPr>
        <p:spPr>
          <a:xfrm>
            <a:off x="2680264" y="5490434"/>
            <a:ext cx="2047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4/25(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一</a:t>
            </a:r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)-5/6(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五</a:t>
            </a:r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)</a:t>
            </a:r>
          </a:p>
        </p:txBody>
      </p:sp>
      <p:sp>
        <p:nvSpPr>
          <p:cNvPr id="44" name="文字方塊 43"/>
          <p:cNvSpPr txBox="1"/>
          <p:nvPr/>
        </p:nvSpPr>
        <p:spPr>
          <a:xfrm>
            <a:off x="8584918" y="4676988"/>
            <a:ext cx="2047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5/9(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一</a:t>
            </a:r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)-5/20(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五</a:t>
            </a:r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)</a:t>
            </a:r>
          </a:p>
        </p:txBody>
      </p:sp>
      <p:sp>
        <p:nvSpPr>
          <p:cNvPr id="45" name="橢圓 44"/>
          <p:cNvSpPr/>
          <p:nvPr/>
        </p:nvSpPr>
        <p:spPr>
          <a:xfrm>
            <a:off x="8418608" y="2288237"/>
            <a:ext cx="1008000" cy="1008000"/>
          </a:xfrm>
          <a:prstGeom prst="ellipse">
            <a:avLst/>
          </a:prstGeom>
          <a:solidFill>
            <a:srgbClr val="C00000"/>
          </a:solidFill>
          <a:ln w="38100">
            <a:solidFill>
              <a:srgbClr val="FF99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8522498" y="25570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辦理</a:t>
            </a:r>
            <a:endParaRPr lang="en-US" altLang="zh-TW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ipei Sans TC Beta" pitchFamily="2" charset="-120"/>
              <a:ea typeface="Taipei Sans TC Beta" pitchFamily="2" charset="-12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9465928" y="2587874"/>
            <a:ext cx="2066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自核定日起至</a:t>
            </a:r>
            <a:endParaRPr lang="en-US" altLang="zh-TW" sz="2000" dirty="0">
              <a:latin typeface="Taipei Sans TC Beta" pitchFamily="2" charset="-120"/>
              <a:ea typeface="Taipei Sans TC Beta" pitchFamily="2" charset="-120"/>
            </a:endParaRPr>
          </a:p>
          <a:p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111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年</a:t>
            </a:r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12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月</a:t>
            </a:r>
            <a:r>
              <a:rPr lang="en-US" altLang="zh-TW" sz="2000" dirty="0">
                <a:latin typeface="Taipei Sans TC Beta" pitchFamily="2" charset="-120"/>
                <a:ea typeface="Taipei Sans TC Beta" pitchFamily="2" charset="-120"/>
              </a:rPr>
              <a:t>4</a:t>
            </a:r>
            <a:r>
              <a:rPr lang="zh-TW" altLang="en-US" sz="2000" dirty="0">
                <a:latin typeface="Taipei Sans TC Beta" pitchFamily="2" charset="-120"/>
                <a:ea typeface="Taipei Sans TC Beta" pitchFamily="2" charset="-120"/>
              </a:rPr>
              <a:t>日止</a:t>
            </a:r>
            <a:endParaRPr lang="en-US" altLang="zh-TW" sz="2000" dirty="0">
              <a:latin typeface="Taipei Sans TC Beta" pitchFamily="2" charset="-120"/>
              <a:ea typeface="Taipei Sans TC Beta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1507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FF9999"/>
                </a:solidFill>
                <a:latin typeface="Taipei Sans TC Beta" pitchFamily="2" charset="-120"/>
                <a:ea typeface="Taipei Sans TC Beta" pitchFamily="2" charset="-120"/>
              </a:rPr>
              <a:t>補充資訊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00000"/>
                </a:solidFill>
                <a:latin typeface="Taipei Sans TC Beta" pitchFamily="2" charset="-120"/>
                <a:ea typeface="Taipei Sans TC Beta" pitchFamily="2" charset="-120"/>
              </a:rPr>
              <a:t>補充資訊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00246"/>
              </p:ext>
            </p:extLst>
          </p:nvPr>
        </p:nvGraphicFramePr>
        <p:xfrm>
          <a:off x="393194" y="1847087"/>
          <a:ext cx="11329414" cy="4447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8153">
                  <a:extLst>
                    <a:ext uri="{9D8B030D-6E8A-4147-A177-3AD203B41FA5}">
                      <a16:colId xmlns:a16="http://schemas.microsoft.com/office/drawing/2014/main" val="1133952249"/>
                    </a:ext>
                  </a:extLst>
                </a:gridCol>
                <a:gridCol w="1086351">
                  <a:extLst>
                    <a:ext uri="{9D8B030D-6E8A-4147-A177-3AD203B41FA5}">
                      <a16:colId xmlns:a16="http://schemas.microsoft.com/office/drawing/2014/main" val="4144366392"/>
                    </a:ext>
                  </a:extLst>
                </a:gridCol>
                <a:gridCol w="1114760">
                  <a:extLst>
                    <a:ext uri="{9D8B030D-6E8A-4147-A177-3AD203B41FA5}">
                      <a16:colId xmlns:a16="http://schemas.microsoft.com/office/drawing/2014/main" val="2087095882"/>
                    </a:ext>
                  </a:extLst>
                </a:gridCol>
                <a:gridCol w="1114760">
                  <a:extLst>
                    <a:ext uri="{9D8B030D-6E8A-4147-A177-3AD203B41FA5}">
                      <a16:colId xmlns:a16="http://schemas.microsoft.com/office/drawing/2014/main" val="2241307534"/>
                    </a:ext>
                  </a:extLst>
                </a:gridCol>
                <a:gridCol w="1104533">
                  <a:extLst>
                    <a:ext uri="{9D8B030D-6E8A-4147-A177-3AD203B41FA5}">
                      <a16:colId xmlns:a16="http://schemas.microsoft.com/office/drawing/2014/main" val="613457532"/>
                    </a:ext>
                  </a:extLst>
                </a:gridCol>
                <a:gridCol w="1513619">
                  <a:extLst>
                    <a:ext uri="{9D8B030D-6E8A-4147-A177-3AD203B41FA5}">
                      <a16:colId xmlns:a16="http://schemas.microsoft.com/office/drawing/2014/main" val="35798495"/>
                    </a:ext>
                  </a:extLst>
                </a:gridCol>
                <a:gridCol w="1513619">
                  <a:extLst>
                    <a:ext uri="{9D8B030D-6E8A-4147-A177-3AD203B41FA5}">
                      <a16:colId xmlns:a16="http://schemas.microsoft.com/office/drawing/2014/main" val="3667730195"/>
                    </a:ext>
                  </a:extLst>
                </a:gridCol>
                <a:gridCol w="1513619">
                  <a:extLst>
                    <a:ext uri="{9D8B030D-6E8A-4147-A177-3AD203B41FA5}">
                      <a16:colId xmlns:a16="http://schemas.microsoft.com/office/drawing/2014/main" val="422934672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運動類型</a:t>
                      </a:r>
                      <a:endParaRPr lang="zh-TW" sz="1800" kern="100" dirty="0"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運動項目</a:t>
                      </a:r>
                      <a:r>
                        <a:rPr lang="en-US" sz="1800" kern="10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人次比例</a:t>
                      </a:r>
                      <a:endParaRPr lang="zh-TW" sz="1800" kern="100" dirty="0"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26854"/>
                  </a:ext>
                </a:extLst>
              </a:tr>
              <a:tr h="4015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戶外休閒活動</a:t>
                      </a:r>
                      <a:endParaRPr lang="zh-TW" sz="1800" kern="100" dirty="0"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跑步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健走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爬山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自行車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685009"/>
                  </a:ext>
                </a:extLst>
              </a:tr>
              <a:tr h="401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28.31%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27.49%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12.21%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2.56%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774574"/>
                  </a:ext>
                </a:extLst>
              </a:tr>
              <a:tr h="4015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室內運動課程</a:t>
                      </a:r>
                      <a:endParaRPr lang="zh-TW" sz="1800" kern="100" dirty="0"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肌力重訓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瑜珈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有氧律動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心肺適能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473035"/>
                  </a:ext>
                </a:extLst>
              </a:tr>
              <a:tr h="401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9.90%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6.87%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5.05%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4.45%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214025"/>
                  </a:ext>
                </a:extLst>
              </a:tr>
              <a:tr h="4015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球類運動</a:t>
                      </a:r>
                      <a:endParaRPr lang="zh-TW" sz="1800" kern="100" dirty="0"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籃球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羽球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棒壘球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排球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高爾夫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桌球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網球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219442"/>
                  </a:ext>
                </a:extLst>
              </a:tr>
              <a:tr h="401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15.56%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11.99%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2.98%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2.64%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2.30%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1.79%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0.34%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975609"/>
                  </a:ext>
                </a:extLst>
              </a:tr>
              <a:tr h="4015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水域活動</a:t>
                      </a:r>
                      <a:endParaRPr lang="zh-TW" sz="1800" kern="100" dirty="0"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游泳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釣魚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衝浪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182059"/>
                  </a:ext>
                </a:extLst>
              </a:tr>
              <a:tr h="401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6.36%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0.85%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0.42%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9056"/>
                  </a:ext>
                </a:extLst>
              </a:tr>
              <a:tr h="4015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武術、氣功</a:t>
                      </a:r>
                      <a:r>
                        <a:rPr lang="en-US" sz="1800" kern="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sz="1800" kern="0" dirty="0"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舞蹈</a:t>
                      </a:r>
                      <a:endParaRPr lang="zh-TW" sz="1800" kern="100" dirty="0"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舞蹈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武術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氣功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937035"/>
                  </a:ext>
                </a:extLst>
              </a:tr>
              <a:tr h="4015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4.26%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1.95%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</a:rPr>
                        <a:t>0.53%</a:t>
                      </a:r>
                      <a:endParaRPr lang="zh-TW" sz="1800" b="0" kern="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aipei Sans TC Beta" pitchFamily="2" charset="-120"/>
                        <a:ea typeface="Taipei Sans TC Beta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369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442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90" y="1306537"/>
            <a:ext cx="2811338" cy="164697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193" y="1362309"/>
            <a:ext cx="2700527" cy="1582059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152793" y="3483864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i="1" dirty="0">
                <a:solidFill>
                  <a:srgbClr val="FF0000"/>
                </a:solidFill>
                <a:latin typeface="Taipei Sans TC Beta" pitchFamily="2" charset="-120"/>
                <a:ea typeface="Taipei Sans TC Beta" pitchFamily="2" charset="-120"/>
              </a:rPr>
              <a:t>感謝您的聆聽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2870391" y="4368158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i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臺南愛運動，一起愛運動</a:t>
            </a:r>
          </a:p>
        </p:txBody>
      </p:sp>
    </p:spTree>
    <p:extLst>
      <p:ext uri="{BB962C8B-B14F-4D97-AF65-F5344CB8AC3E}">
        <p14:creationId xmlns:p14="http://schemas.microsoft.com/office/powerpoint/2010/main" val="232320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54700"/>
              </p:ext>
            </p:extLst>
          </p:nvPr>
        </p:nvGraphicFramePr>
        <p:xfrm>
          <a:off x="329183" y="1804779"/>
          <a:ext cx="11448288" cy="447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777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2358826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2409191">
                  <a:extLst>
                    <a:ext uri="{9D8B030D-6E8A-4147-A177-3AD203B41FA5}">
                      <a16:colId xmlns:a16="http://schemas.microsoft.com/office/drawing/2014/main" val="3054232503"/>
                    </a:ext>
                  </a:extLst>
                </a:gridCol>
                <a:gridCol w="2476948">
                  <a:extLst>
                    <a:ext uri="{9D8B030D-6E8A-4147-A177-3AD203B41FA5}">
                      <a16:colId xmlns:a16="http://schemas.microsoft.com/office/drawing/2014/main" val="1364679884"/>
                    </a:ext>
                  </a:extLst>
                </a:gridCol>
                <a:gridCol w="2243546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直轄市</a:t>
                      </a: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7333</a:t>
                      </a:r>
                      <a:endParaRPr lang="zh-TW" altLang="en-US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7330</a:t>
                      </a:r>
                      <a:endParaRPr lang="zh-TW" altLang="en-US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7230</a:t>
                      </a:r>
                      <a:endParaRPr lang="zh-TW" altLang="en-US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7100</a:t>
                      </a:r>
                      <a:endParaRPr lang="zh-TW" altLang="en-US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Taipei Sans TC Beta" pitchFamily="2" charset="-120"/>
                          <a:ea typeface="Taipei Sans TC Beta" pitchFamily="2" charset="-120"/>
                        </a:rPr>
                        <a:t>臺北市</a:t>
                      </a:r>
                      <a:endParaRPr lang="en-US" altLang="zh-TW" b="0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37.7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49.2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61.4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78.5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Taipei Sans TC Beta" pitchFamily="2" charset="-120"/>
                          <a:ea typeface="Taipei Sans TC Beta" pitchFamily="2" charset="-120"/>
                        </a:rPr>
                        <a:t>新北市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31.7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44.6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59.1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73.7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Taipei Sans TC Beta" pitchFamily="2" charset="-120"/>
                          <a:ea typeface="Taipei Sans TC Beta" pitchFamily="2" charset="-120"/>
                        </a:rPr>
                        <a:t>桃園市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34.3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46.7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61.7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77.5</a:t>
                      </a:r>
                      <a:endParaRPr lang="zh-TW" altLang="en-US" dirty="0"/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Taipei Sans TC Beta" pitchFamily="2" charset="-120"/>
                          <a:ea typeface="Taipei Sans TC Beta" pitchFamily="2" charset="-120"/>
                        </a:rPr>
                        <a:t>臺中市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32.3</a:t>
                      </a:r>
                      <a:endParaRPr lang="zh-TW" altLang="en-US" dirty="0"/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44.9</a:t>
                      </a:r>
                      <a:endParaRPr lang="zh-TW" altLang="en-US" dirty="0"/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62.2</a:t>
                      </a:r>
                      <a:endParaRPr lang="zh-TW" altLang="en-US" dirty="0"/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78.6</a:t>
                      </a:r>
                      <a:endParaRPr lang="zh-TW" altLang="en-US" dirty="0"/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臺南市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32.3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排名靠後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45.7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57.1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排名靠後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72.2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排名靠後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Taipei Sans TC Beta" pitchFamily="2" charset="-120"/>
                          <a:ea typeface="Taipei Sans TC Beta" pitchFamily="2" charset="-120"/>
                        </a:rPr>
                        <a:t>高雄市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35.9</a:t>
                      </a:r>
                      <a:endParaRPr lang="zh-TW" altLang="en-US" dirty="0"/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48.3</a:t>
                      </a:r>
                      <a:endParaRPr lang="zh-TW" altLang="en-US" dirty="0"/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60.7</a:t>
                      </a:r>
                      <a:endParaRPr lang="zh-TW" altLang="en-US" dirty="0"/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76.3</a:t>
                      </a:r>
                      <a:endParaRPr lang="zh-TW" altLang="en-US" dirty="0"/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1626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latin typeface="Taipei Sans TC Beta" pitchFamily="2" charset="-120"/>
                          <a:ea typeface="Taipei Sans TC Beta" pitchFamily="2" charset="-120"/>
                        </a:rPr>
                        <a:t>全臺灣</a:t>
                      </a:r>
                      <a:r>
                        <a:rPr lang="en-US" altLang="zh-TW" b="0" dirty="0"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33.9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46.4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59.8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75.8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6959429" y="6437376"/>
            <a:ext cx="495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年臺南市民運動現況調查與分析</a:t>
            </a:r>
          </a:p>
        </p:txBody>
      </p:sp>
    </p:spTree>
    <p:extLst>
      <p:ext uri="{BB962C8B-B14F-4D97-AF65-F5344CB8AC3E}">
        <p14:creationId xmlns:p14="http://schemas.microsoft.com/office/powerpoint/2010/main" val="58600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403403"/>
              </p:ext>
            </p:extLst>
          </p:nvPr>
        </p:nvGraphicFramePr>
        <p:xfrm>
          <a:off x="393193" y="2641236"/>
          <a:ext cx="11375136" cy="2797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254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2343753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1956065">
                  <a:extLst>
                    <a:ext uri="{9D8B030D-6E8A-4147-A177-3AD203B41FA5}">
                      <a16:colId xmlns:a16="http://schemas.microsoft.com/office/drawing/2014/main" val="3054232503"/>
                    </a:ext>
                  </a:extLst>
                </a:gridCol>
                <a:gridCol w="2898853">
                  <a:extLst>
                    <a:ext uri="{9D8B030D-6E8A-4147-A177-3AD203B41FA5}">
                      <a16:colId xmlns:a16="http://schemas.microsoft.com/office/drawing/2014/main" val="1364679884"/>
                    </a:ext>
                  </a:extLst>
                </a:gridCol>
                <a:gridCol w="2229211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一週內運動次數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每次運動時間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運動強度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評量標準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7333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運動</a:t>
                      </a:r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30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分鐘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心跳達</a:t>
                      </a:r>
                      <a:r>
                        <a:rPr lang="en-US" altLang="zh-TW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130</a:t>
                      </a:r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下或會喘會流汗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臺灣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aipei Sans TC Beta" pitchFamily="2" charset="-120"/>
                          <a:ea typeface="Taipei Sans TC Beta" pitchFamily="2" charset="-120"/>
                        </a:rPr>
                        <a:t>7330</a:t>
                      </a:r>
                      <a:endParaRPr lang="zh-TW" altLang="en-US" b="0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運動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30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分鐘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-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韓國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aipei Sans TC Beta" pitchFamily="2" charset="-120"/>
                          <a:ea typeface="Taipei Sans TC Beta" pitchFamily="2" charset="-120"/>
                        </a:rPr>
                        <a:t>7230</a:t>
                      </a:r>
                      <a:endParaRPr lang="zh-TW" altLang="en-US" b="0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運動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30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分鐘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-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日本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aipei Sans TC Beta" pitchFamily="2" charset="-120"/>
                          <a:ea typeface="Taipei Sans TC Beta" pitchFamily="2" charset="-120"/>
                        </a:rPr>
                        <a:t>7100</a:t>
                      </a:r>
                      <a:endParaRPr lang="zh-TW" altLang="en-US" b="0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運動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1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-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-</a:t>
                      </a:r>
                      <a:endParaRPr lang="zh-TW" altLang="en-US" sz="1800" b="0" kern="1200" dirty="0">
                        <a:solidFill>
                          <a:schemeClr val="dk1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新加坡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905395" y="1930557"/>
            <a:ext cx="103412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200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根據運動頻率、運動時間及運動強度分析，各國對規律運動的操作性定義各有不同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6959429" y="6437376"/>
            <a:ext cx="495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年臺南市民運動現況調查與分析</a:t>
            </a:r>
          </a:p>
        </p:txBody>
      </p:sp>
    </p:spTree>
    <p:extLst>
      <p:ext uri="{BB962C8B-B14F-4D97-AF65-F5344CB8AC3E}">
        <p14:creationId xmlns:p14="http://schemas.microsoft.com/office/powerpoint/2010/main" val="164714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505468"/>
              </p:ext>
            </p:extLst>
          </p:nvPr>
        </p:nvGraphicFramePr>
        <p:xfrm>
          <a:off x="329184" y="1662959"/>
          <a:ext cx="5785103" cy="46372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0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9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2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行政區域  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&lt;</a:t>
                      </a:r>
                      <a:r>
                        <a:rPr lang="zh-TW" altLang="en-US" sz="1800" b="1" dirty="0">
                          <a:solidFill>
                            <a:srgbClr val="FFFF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紅框為選定</a:t>
                      </a:r>
                      <a:r>
                        <a:rPr lang="en-US" altLang="zh-TW" sz="1800" b="1" dirty="0">
                          <a:solidFill>
                            <a:srgbClr val="FFFF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&gt;</a:t>
                      </a:r>
                      <a:endParaRPr lang="zh-TW" altLang="en-US" sz="1800" b="1" dirty="0">
                        <a:solidFill>
                          <a:srgbClr val="FFFF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9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白河、新營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、後壁、東山、柳營、鹽水</a:t>
                      </a:r>
                      <a:endParaRPr lang="zh-TW" altLang="en-US" sz="1800" b="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8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永康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、</a:t>
                      </a:r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仁德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、歸仁、關廟、龍崎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9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善化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、</a:t>
                      </a:r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新市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、左鎮、玉井、楠西、南化、山上、安定、新化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71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麻豆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、</a:t>
                      </a:r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佳里</a:t>
                      </a:r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、官田、六甲、下營、大內、西港、七股、將軍、學甲、北門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92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安南、中西區、東區、南區、北區、安平區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817" y="1661198"/>
            <a:ext cx="5232420" cy="464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8355639" y="4309648"/>
            <a:ext cx="577184" cy="37017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8027066" y="4893638"/>
            <a:ext cx="503238" cy="2889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355639" y="3886044"/>
            <a:ext cx="604869" cy="3391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7342296" y="3659435"/>
            <a:ext cx="620332" cy="3191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8752883" y="2061849"/>
            <a:ext cx="604869" cy="3222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9622282" y="2050113"/>
            <a:ext cx="646430" cy="4289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7850814" y="5661360"/>
            <a:ext cx="504825" cy="3792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7933719" y="3440120"/>
            <a:ext cx="592994" cy="3615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7168895" y="4904203"/>
            <a:ext cx="1109789" cy="8016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</p:spTree>
    <p:extLst>
      <p:ext uri="{BB962C8B-B14F-4D97-AF65-F5344CB8AC3E}">
        <p14:creationId xmlns:p14="http://schemas.microsoft.com/office/powerpoint/2010/main" val="168820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267453"/>
              </p:ext>
            </p:extLst>
          </p:nvPr>
        </p:nvGraphicFramePr>
        <p:xfrm>
          <a:off x="406261" y="2372411"/>
          <a:ext cx="11371212" cy="391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803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2842803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2842803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  <a:gridCol w="2842803">
                  <a:extLst>
                    <a:ext uri="{9D8B030D-6E8A-4147-A177-3AD203B41FA5}">
                      <a16:colId xmlns:a16="http://schemas.microsoft.com/office/drawing/2014/main" val="1903033393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有從事運動</a:t>
                      </a:r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百分比</a:t>
                      </a:r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無從事運動</a:t>
                      </a:r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百分比</a:t>
                      </a:r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說明</a:t>
                      </a: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94.2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5.8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運動人口比例最高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81.3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18.7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運動人口比例最低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87.1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12.9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84.4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15.6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83.1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16.9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全臺南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400" b="1" kern="1200" dirty="0">
                          <a:solidFill>
                            <a:srgbClr val="FF0000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84.5</a:t>
                      </a:r>
                      <a:endParaRPr lang="zh-TW" altLang="en-US" sz="2400" b="1" kern="1200" dirty="0">
                        <a:solidFill>
                          <a:srgbClr val="FF0000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15.5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256032" y="1662958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臺南市民運動人口比例</a:t>
            </a:r>
            <a:endParaRPr lang="en-US" altLang="zh-TW" sz="2800" dirty="0">
              <a:solidFill>
                <a:srgbClr val="002060"/>
              </a:solidFill>
              <a:latin typeface="Taipei Sans TC Beta" pitchFamily="2" charset="-120"/>
              <a:ea typeface="Taipei Sans TC Beta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045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sp>
        <p:nvSpPr>
          <p:cNvPr id="11" name="矩形 10"/>
          <p:cNvSpPr/>
          <p:nvPr/>
        </p:nvSpPr>
        <p:spPr>
          <a:xfrm>
            <a:off x="256032" y="1662958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臺南市民每周平均運動次數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05325"/>
              </p:ext>
            </p:extLst>
          </p:nvPr>
        </p:nvGraphicFramePr>
        <p:xfrm>
          <a:off x="406261" y="2372411"/>
          <a:ext cx="11371212" cy="391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404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3790404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3790404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有從事運動</a:t>
                      </a:r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平均數</a:t>
                      </a:r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dirty="0"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說明</a:t>
                      </a:r>
                    </a:p>
                  </a:txBody>
                  <a:tcPr anchor="ctr"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2.82</a:t>
                      </a:r>
                      <a:r>
                        <a:rPr lang="zh-TW" altLang="en-US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2.32</a:t>
                      </a:r>
                      <a:r>
                        <a:rPr lang="zh-TW" altLang="en-US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  <a:endParaRPr lang="en-US" altLang="zh-TW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運動次數較低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2.67</a:t>
                      </a:r>
                      <a:r>
                        <a:rPr lang="zh-TW" altLang="en-US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3.00</a:t>
                      </a:r>
                      <a:r>
                        <a:rPr lang="zh-TW" altLang="en-US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運動次數最高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2.58</a:t>
                      </a:r>
                      <a:r>
                        <a:rPr lang="zh-TW" altLang="en-US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全臺南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2.62</a:t>
                      </a:r>
                      <a:r>
                        <a:rPr lang="zh-TW" altLang="en-US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次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7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sp>
        <p:nvSpPr>
          <p:cNvPr id="11" name="矩形 10"/>
          <p:cNvSpPr/>
          <p:nvPr/>
        </p:nvSpPr>
        <p:spPr>
          <a:xfrm>
            <a:off x="256032" y="1662958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臺南市民平均每次運動時間統計</a:t>
            </a: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06769"/>
              </p:ext>
            </p:extLst>
          </p:nvPr>
        </p:nvGraphicFramePr>
        <p:xfrm>
          <a:off x="387096" y="2372411"/>
          <a:ext cx="11390376" cy="391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153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1568912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1454868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  <a:gridCol w="1604003">
                  <a:extLst>
                    <a:ext uri="{9D8B030D-6E8A-4147-A177-3AD203B41FA5}">
                      <a16:colId xmlns:a16="http://schemas.microsoft.com/office/drawing/2014/main" val="2495611410"/>
                    </a:ext>
                  </a:extLst>
                </a:gridCol>
                <a:gridCol w="1718049">
                  <a:extLst>
                    <a:ext uri="{9D8B030D-6E8A-4147-A177-3AD203B41FA5}">
                      <a16:colId xmlns:a16="http://schemas.microsoft.com/office/drawing/2014/main" val="405017990"/>
                    </a:ext>
                  </a:extLst>
                </a:gridCol>
                <a:gridCol w="2946391">
                  <a:extLst>
                    <a:ext uri="{9D8B030D-6E8A-4147-A177-3AD203B41FA5}">
                      <a16:colId xmlns:a16="http://schemas.microsoft.com/office/drawing/2014/main" val="2285574869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未達</a:t>
                      </a:r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30</a:t>
                      </a:r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分鐘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30-60</a:t>
                      </a:r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分鐘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60-120</a:t>
                      </a:r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分鐘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aipei Sans TC Beta" pitchFamily="2" charset="-120"/>
                          <a:ea typeface="Taipei Sans TC Beta" pitchFamily="2" charset="-120"/>
                        </a:rPr>
                        <a:t>120</a:t>
                      </a:r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分鐘以上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說明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29.2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55.5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11.7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3.6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70.8%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符合規律運動基準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47.2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35.1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13.4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4.3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52.8%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符合規律運動基準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37.0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46.6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14.4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2.1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63.1%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符合規律運動基準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29.5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53.0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17.5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0.0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70.5%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符合規律運動基準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32.0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53.1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13.3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1.6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68.0%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符合規律運動基準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全臺南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35.3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48.6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13.9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2.2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64.7%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符合規律運動基準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31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56032" y="201168"/>
            <a:ext cx="11658600" cy="6233160"/>
          </a:xfrm>
          <a:prstGeom prst="roundRect">
            <a:avLst>
              <a:gd name="adj" fmla="val 2694"/>
            </a:avLst>
          </a:prstGeom>
          <a:solidFill>
            <a:srgbClr val="FFFFFF">
              <a:alpha val="94902"/>
            </a:srgbClr>
          </a:solidFill>
          <a:ln w="38100">
            <a:solidFill>
              <a:srgbClr val="232F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3" y="201168"/>
            <a:ext cx="1527048" cy="894596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029456" y="207264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CCECFF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959352" y="210312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dirty="0">
                <a:solidFill>
                  <a:srgbClr val="232F49"/>
                </a:solidFill>
                <a:latin typeface="Taipei Sans TC Beta" pitchFamily="2" charset="-120"/>
                <a:ea typeface="Taipei Sans TC Beta" pitchFamily="2" charset="-120"/>
              </a:rPr>
              <a:t>現況說明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7276928" y="6426336"/>
            <a:ext cx="474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資料來自：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110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ipei Sans TC Beta" pitchFamily="2" charset="-120"/>
                <a:ea typeface="Taipei Sans TC Beta" pitchFamily="2" charset="-120"/>
              </a:rPr>
              <a:t>年運動現況調查案結案報告書</a:t>
            </a:r>
          </a:p>
        </p:txBody>
      </p:sp>
      <p:sp>
        <p:nvSpPr>
          <p:cNvPr id="11" name="矩形 10"/>
          <p:cNvSpPr/>
          <p:nvPr/>
        </p:nvSpPr>
        <p:spPr>
          <a:xfrm>
            <a:off x="256032" y="1662958"/>
            <a:ext cx="1165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>
                <a:solidFill>
                  <a:srgbClr val="002060"/>
                </a:solidFill>
                <a:latin typeface="Taipei Sans TC Beta" pitchFamily="2" charset="-120"/>
                <a:ea typeface="Taipei Sans TC Beta" pitchFamily="2" charset="-120"/>
              </a:rPr>
              <a:t>臺南市民平均每次運動時間統計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663895"/>
              </p:ext>
            </p:extLst>
          </p:nvPr>
        </p:nvGraphicFramePr>
        <p:xfrm>
          <a:off x="406261" y="2372411"/>
          <a:ext cx="11371211" cy="3916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202">
                  <a:extLst>
                    <a:ext uri="{9D8B030D-6E8A-4147-A177-3AD203B41FA5}">
                      <a16:colId xmlns:a16="http://schemas.microsoft.com/office/drawing/2014/main" val="2130527332"/>
                    </a:ext>
                  </a:extLst>
                </a:gridCol>
                <a:gridCol w="1651737">
                  <a:extLst>
                    <a:ext uri="{9D8B030D-6E8A-4147-A177-3AD203B41FA5}">
                      <a16:colId xmlns:a16="http://schemas.microsoft.com/office/drawing/2014/main" val="1635757096"/>
                    </a:ext>
                  </a:extLst>
                </a:gridCol>
                <a:gridCol w="1815817">
                  <a:extLst>
                    <a:ext uri="{9D8B030D-6E8A-4147-A177-3AD203B41FA5}">
                      <a16:colId xmlns:a16="http://schemas.microsoft.com/office/drawing/2014/main" val="409569325"/>
                    </a:ext>
                  </a:extLst>
                </a:gridCol>
                <a:gridCol w="1978427">
                  <a:extLst>
                    <a:ext uri="{9D8B030D-6E8A-4147-A177-3AD203B41FA5}">
                      <a16:colId xmlns:a16="http://schemas.microsoft.com/office/drawing/2014/main" val="2495611410"/>
                    </a:ext>
                  </a:extLst>
                </a:gridCol>
                <a:gridCol w="1870020">
                  <a:extLst>
                    <a:ext uri="{9D8B030D-6E8A-4147-A177-3AD203B41FA5}">
                      <a16:colId xmlns:a16="http://schemas.microsoft.com/office/drawing/2014/main" val="405017990"/>
                    </a:ext>
                  </a:extLst>
                </a:gridCol>
                <a:gridCol w="2160008">
                  <a:extLst>
                    <a:ext uri="{9D8B030D-6E8A-4147-A177-3AD203B41FA5}">
                      <a16:colId xmlns:a16="http://schemas.microsoft.com/office/drawing/2014/main" val="2285574869"/>
                    </a:ext>
                  </a:extLst>
                </a:gridCol>
              </a:tblGrid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bg1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生活圈劃分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會流汗也會喘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不會流汗但會喘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會流汗但不會喘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不流汗不會喘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atin typeface="Taipei Sans TC Beta" pitchFamily="2" charset="-120"/>
                          <a:ea typeface="Taipei Sans TC Beta" pitchFamily="2" charset="-120"/>
                        </a:rPr>
                        <a:t>達標比例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2F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29932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新營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60.3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11.8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25.7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2.2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72.10%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446566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新豐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高鐵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55.5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22.7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19.4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2.3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78.20%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71203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南科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新化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43.2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20.5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31.5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4.8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63.7%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61117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曾文 </a:t>
                      </a:r>
                      <a:r>
                        <a:rPr lang="en-US" altLang="zh-TW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/</a:t>
                      </a:r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 北門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79.9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5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13.1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2.0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84.9%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102809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市區</a:t>
                      </a:r>
                    </a:p>
                  </a:txBody>
                  <a:tcPr marL="91447" marR="91447" marT="45692" marB="45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64.2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13.1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18.9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3.8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effectLst/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77.3%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51988"/>
                  </a:ext>
                </a:extLst>
              </a:tr>
              <a:tr h="5594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全臺南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整體平均</a:t>
                      </a: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)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kern="120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  <a:cs typeface="+mn-cs"/>
                        </a:rPr>
                        <a:t>61.9</a:t>
                      </a:r>
                      <a:endParaRPr lang="zh-TW" altLang="en-US" sz="1800" b="0" kern="120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14.7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20.2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3.1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rgbClr val="232F49"/>
                          </a:solidFill>
                          <a:latin typeface="Taipei Sans TC Beta" pitchFamily="2" charset="-120"/>
                          <a:ea typeface="Taipei Sans TC Beta" pitchFamily="2" charset="-120"/>
                        </a:rPr>
                        <a:t>76.6%</a:t>
                      </a:r>
                      <a:endParaRPr lang="zh-TW" altLang="en-US" b="0" dirty="0">
                        <a:solidFill>
                          <a:srgbClr val="232F49"/>
                        </a:solidFill>
                        <a:latin typeface="Taipei Sans TC Beta" pitchFamily="2" charset="-120"/>
                        <a:ea typeface="Taipei Sans TC Beta" pitchFamily="2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3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49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5747</TotalTime>
  <Words>2364</Words>
  <Application>Microsoft Office PowerPoint</Application>
  <PresentationFormat>寬螢幕</PresentationFormat>
  <Paragraphs>717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0" baseType="lpstr">
      <vt:lpstr>Taipei Sans TC Beta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林珮筠</cp:lastModifiedBy>
  <cp:revision>27</cp:revision>
  <dcterms:created xsi:type="dcterms:W3CDTF">2022-03-17T06:39:24Z</dcterms:created>
  <dcterms:modified xsi:type="dcterms:W3CDTF">2022-04-08T08:58:16Z</dcterms:modified>
</cp:coreProperties>
</file>