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18" r:id="rId1"/>
  </p:sldMasterIdLst>
  <p:notesMasterIdLst>
    <p:notesMasterId r:id="rId48"/>
  </p:notesMasterIdLst>
  <p:handoutMasterIdLst>
    <p:handoutMasterId r:id="rId49"/>
  </p:handoutMasterIdLst>
  <p:sldIdLst>
    <p:sldId id="1144" r:id="rId2"/>
    <p:sldId id="1423" r:id="rId3"/>
    <p:sldId id="1529" r:id="rId4"/>
    <p:sldId id="1425" r:id="rId5"/>
    <p:sldId id="1531" r:id="rId6"/>
    <p:sldId id="1517" r:id="rId7"/>
    <p:sldId id="1539" r:id="rId8"/>
    <p:sldId id="1540" r:id="rId9"/>
    <p:sldId id="1541" r:id="rId10"/>
    <p:sldId id="1542" r:id="rId11"/>
    <p:sldId id="1543" r:id="rId12"/>
    <p:sldId id="1544" r:id="rId13"/>
    <p:sldId id="1545" r:id="rId14"/>
    <p:sldId id="1546" r:id="rId15"/>
    <p:sldId id="1547" r:id="rId16"/>
    <p:sldId id="1615" r:id="rId17"/>
    <p:sldId id="1527" r:id="rId18"/>
    <p:sldId id="1484" r:id="rId19"/>
    <p:sldId id="1485" r:id="rId20"/>
    <p:sldId id="1486" r:id="rId21"/>
    <p:sldId id="1487" r:id="rId22"/>
    <p:sldId id="1488" r:id="rId23"/>
    <p:sldId id="1496" r:id="rId24"/>
    <p:sldId id="1497" r:id="rId25"/>
    <p:sldId id="1489" r:id="rId26"/>
    <p:sldId id="1490" r:id="rId27"/>
    <p:sldId id="1491" r:id="rId28"/>
    <p:sldId id="1492" r:id="rId29"/>
    <p:sldId id="1528" r:id="rId30"/>
    <p:sldId id="1493" r:id="rId31"/>
    <p:sldId id="1514" r:id="rId32"/>
    <p:sldId id="1548" r:id="rId33"/>
    <p:sldId id="1624" r:id="rId34"/>
    <p:sldId id="1623" r:id="rId35"/>
    <p:sldId id="1617" r:id="rId36"/>
    <p:sldId id="1620" r:id="rId37"/>
    <p:sldId id="1555" r:id="rId38"/>
    <p:sldId id="1556" r:id="rId39"/>
    <p:sldId id="1561" r:id="rId40"/>
    <p:sldId id="1570" r:id="rId41"/>
    <p:sldId id="1621" r:id="rId42"/>
    <p:sldId id="1571" r:id="rId43"/>
    <p:sldId id="1618" r:id="rId44"/>
    <p:sldId id="1619" r:id="rId45"/>
    <p:sldId id="1622" r:id="rId46"/>
    <p:sldId id="1369" r:id="rId47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8000"/>
    <a:srgbClr val="E8D0D0"/>
    <a:srgbClr val="F4E9E9"/>
    <a:srgbClr val="FF0000"/>
    <a:srgbClr val="5775F3"/>
    <a:srgbClr val="C6D9F1"/>
    <a:srgbClr val="98F098"/>
    <a:srgbClr val="70E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680" autoAdjust="0"/>
  </p:normalViewPr>
  <p:slideViewPr>
    <p:cSldViewPr snapToGrid="0">
      <p:cViewPr varScale="1">
        <p:scale>
          <a:sx n="104" d="100"/>
          <a:sy n="104" d="100"/>
        </p:scale>
        <p:origin x="810" y="11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984"/>
    </p:cViewPr>
  </p:sorterViewPr>
  <p:notesViewPr>
    <p:cSldViewPr snapToGrid="0">
      <p:cViewPr varScale="1">
        <p:scale>
          <a:sx n="51" d="100"/>
          <a:sy n="51" d="100"/>
        </p:scale>
        <p:origin x="2718" y="72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會員中心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註冊會員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en-US" altLang="zh-TW" sz="2000" b="1" dirty="0"/>
            <a:t>EMAIL</a:t>
          </a:r>
          <a:r>
            <a:rPr lang="zh-TW" altLang="en-US" sz="2000" b="1" dirty="0"/>
            <a:t>收取</a:t>
          </a:r>
          <a:endParaRPr lang="en-US" altLang="zh-TW" sz="2000" b="1" dirty="0"/>
        </a:p>
        <a:p>
          <a:r>
            <a:rPr lang="zh-TW" altLang="en-US" sz="2000" b="1" dirty="0"/>
            <a:t>認證信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/>
            <a:t>驗證成功重新登入</a:t>
          </a:r>
          <a:r>
            <a:rPr lang="en-US" altLang="zh-TW" sz="2000" b="1" dirty="0" err="1"/>
            <a:t>i</a:t>
          </a:r>
          <a:r>
            <a:rPr lang="zh-TW" altLang="en-US" sz="2000" b="1" dirty="0"/>
            <a:t>運動平台</a:t>
          </a:r>
          <a:endParaRPr lang="en-US" altLang="zh-TW" sz="20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534D1D1C-A317-419C-920A-1614F9859F4B}" type="presOf" srcId="{D8FC7264-A97C-47FF-83AE-5A83BBC7AD5F}" destId="{80B21B36-68CB-41C1-AD1F-1765F42046FE}" srcOrd="0" destOrd="0" presId="urn:microsoft.com/office/officeart/2005/8/layout/hProcess9"/>
    <dgm:cxn modelId="{F319B330-C77B-4057-8DA8-B5CD7351E462}" type="presOf" srcId="{7655C7FE-4C26-4DD3-BA0A-C515F35A0964}" destId="{ABF0223C-9688-4BD4-86DA-C058872E4C5B}" srcOrd="0" destOrd="0" presId="urn:microsoft.com/office/officeart/2005/8/layout/hProcess9"/>
    <dgm:cxn modelId="{6411833B-9460-4D33-BB47-46D3995BA995}" type="presOf" srcId="{D808A17B-A43E-4BBC-AC55-0D2418301E87}" destId="{5F33D2CD-8EE3-4672-ACDB-74955372A6EE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76A9C89-6065-4CB0-A699-2D26BC0F06BD}" type="presOf" srcId="{AEB2C8F7-CC71-458F-85D2-355A4C11ADE8}" destId="{B95C0DF3-DC5B-421D-8002-7F9C5B558B4B}" srcOrd="0" destOrd="0" presId="urn:microsoft.com/office/officeart/2005/8/layout/hProcess9"/>
    <dgm:cxn modelId="{8166E18B-7136-4B21-BFC7-9455C0E3EEA7}" type="presOf" srcId="{71F1EDA6-2B9B-4884-A972-B3B4368585D6}" destId="{290DBF99-F451-4DC4-8F06-B6BA07FD52B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F8259193-53B9-4E7A-8796-7EA5E7FF0536}" type="presParOf" srcId="{5F33D2CD-8EE3-4672-ACDB-74955372A6EE}" destId="{7BDF0DF1-1057-4EE2-B160-2A6228031958}" srcOrd="0" destOrd="0" presId="urn:microsoft.com/office/officeart/2005/8/layout/hProcess9"/>
    <dgm:cxn modelId="{3A43F535-81DC-428F-92A3-14FA73F1074A}" type="presParOf" srcId="{5F33D2CD-8EE3-4672-ACDB-74955372A6EE}" destId="{C44D2C88-3DF6-44ED-99C5-8F59A8BA367F}" srcOrd="1" destOrd="0" presId="urn:microsoft.com/office/officeart/2005/8/layout/hProcess9"/>
    <dgm:cxn modelId="{40D7F7F6-8E19-4EE2-9675-D842E84D648E}" type="presParOf" srcId="{C44D2C88-3DF6-44ED-99C5-8F59A8BA367F}" destId="{B95C0DF3-DC5B-421D-8002-7F9C5B558B4B}" srcOrd="0" destOrd="0" presId="urn:microsoft.com/office/officeart/2005/8/layout/hProcess9"/>
    <dgm:cxn modelId="{6268E1CA-1AD9-48D0-8AD1-3C5B2FD32A98}" type="presParOf" srcId="{C44D2C88-3DF6-44ED-99C5-8F59A8BA367F}" destId="{318F3257-4710-4760-88DB-1EBBCB5DAB80}" srcOrd="1" destOrd="0" presId="urn:microsoft.com/office/officeart/2005/8/layout/hProcess9"/>
    <dgm:cxn modelId="{C6D88B33-EB73-4975-B4DC-043944D130A5}" type="presParOf" srcId="{C44D2C88-3DF6-44ED-99C5-8F59A8BA367F}" destId="{ABF0223C-9688-4BD4-86DA-C058872E4C5B}" srcOrd="2" destOrd="0" presId="urn:microsoft.com/office/officeart/2005/8/layout/hProcess9"/>
    <dgm:cxn modelId="{128DC7E2-64ED-4091-A497-2DC6D974CC6F}" type="presParOf" srcId="{C44D2C88-3DF6-44ED-99C5-8F59A8BA367F}" destId="{A3EE5DB5-923A-4658-9B97-B3652FD1A702}" srcOrd="3" destOrd="0" presId="urn:microsoft.com/office/officeart/2005/8/layout/hProcess9"/>
    <dgm:cxn modelId="{B8601F9A-C627-40F4-96B9-353CCCD0FC4B}" type="presParOf" srcId="{C44D2C88-3DF6-44ED-99C5-8F59A8BA367F}" destId="{80B21B36-68CB-41C1-AD1F-1765F42046FE}" srcOrd="4" destOrd="0" presId="urn:microsoft.com/office/officeart/2005/8/layout/hProcess9"/>
    <dgm:cxn modelId="{8A0A3E15-C0C9-473D-BA84-DFA46D30E095}" type="presParOf" srcId="{C44D2C88-3DF6-44ED-99C5-8F59A8BA367F}" destId="{920BEABB-EA28-4DCD-B341-7C6621759119}" srcOrd="5" destOrd="0" presId="urn:microsoft.com/office/officeart/2005/8/layout/hProcess9"/>
    <dgm:cxn modelId="{622D2336-7009-4515-BB04-96CD11DDAE01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場地明細輸入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FF36828-5335-453C-947D-447592AC7F16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48BF2D9-5089-445C-B352-98DAA9131FAD}" type="presOf" srcId="{1B51E8D4-3475-4E9E-9CCC-C351EA26CA92}" destId="{0C260BC6-D985-433D-97D6-08BDCC2243B6}" srcOrd="0" destOrd="0" presId="urn:microsoft.com/office/officeart/2011/layout/TabList"/>
    <dgm:cxn modelId="{D9322FB2-0148-4A82-88A7-913070374039}" type="presParOf" srcId="{B0F4C6D0-F6D5-42AE-B93B-7F303546ACB2}" destId="{0B7CAC4C-FAD1-407C-A0C7-ED254B417A78}" srcOrd="0" destOrd="0" presId="urn:microsoft.com/office/officeart/2011/layout/TabList"/>
    <dgm:cxn modelId="{B28004E3-6F31-420E-B3BC-984EEB71A5BE}" type="presParOf" srcId="{0B7CAC4C-FAD1-407C-A0C7-ED254B417A78}" destId="{6D0DD05B-FD39-4B21-94A0-740FC4736B32}" srcOrd="0" destOrd="0" presId="urn:microsoft.com/office/officeart/2011/layout/TabList"/>
    <dgm:cxn modelId="{AAC1ACBE-4358-473D-8B21-2FC1B8218982}" type="presParOf" srcId="{0B7CAC4C-FAD1-407C-A0C7-ED254B417A78}" destId="{0C260BC6-D985-433D-97D6-08BDCC2243B6}" srcOrd="1" destOrd="0" presId="urn:microsoft.com/office/officeart/2011/layout/TabList"/>
    <dgm:cxn modelId="{009A4AA9-F429-4A17-8956-BA6C21A8246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經費概算輸入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E53D02F-2C21-41EA-B6FE-7ECAF9C7DB7E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17D1FE0-74CD-46FC-A99D-F2A341E12DAB}" type="presOf" srcId="{1B51E8D4-3475-4E9E-9CCC-C351EA26CA92}" destId="{0C260BC6-D985-433D-97D6-08BDCC2243B6}" srcOrd="0" destOrd="0" presId="urn:microsoft.com/office/officeart/2011/layout/TabList"/>
    <dgm:cxn modelId="{66279874-49F2-4A17-BAEE-7A76CD4A91B7}" type="presParOf" srcId="{B0F4C6D0-F6D5-42AE-B93B-7F303546ACB2}" destId="{0B7CAC4C-FAD1-407C-A0C7-ED254B417A78}" srcOrd="0" destOrd="0" presId="urn:microsoft.com/office/officeart/2011/layout/TabList"/>
    <dgm:cxn modelId="{33F7FAA3-DBFE-4919-817B-D2FE9408265F}" type="presParOf" srcId="{0B7CAC4C-FAD1-407C-A0C7-ED254B417A78}" destId="{6D0DD05B-FD39-4B21-94A0-740FC4736B32}" srcOrd="0" destOrd="0" presId="urn:microsoft.com/office/officeart/2011/layout/TabList"/>
    <dgm:cxn modelId="{EF6D8AE3-5467-43D5-BB95-4C068C5C4056}" type="presParOf" srcId="{0B7CAC4C-FAD1-407C-A0C7-ED254B417A78}" destId="{0C260BC6-D985-433D-97D6-08BDCC2243B6}" srcOrd="1" destOrd="0" presId="urn:microsoft.com/office/officeart/2011/layout/TabList"/>
    <dgm:cxn modelId="{2374F7B9-EB53-4514-8685-A587DA97994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經費概算輸入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11ECB57-4E53-4616-9D5E-5B354F3BA7CF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213DFDF-B0E9-4604-B757-27CAA2C26F73}" type="presOf" srcId="{56D65410-6EC3-4D1B-821A-9DE262F66D82}" destId="{B0F4C6D0-F6D5-42AE-B93B-7F303546ACB2}" srcOrd="0" destOrd="0" presId="urn:microsoft.com/office/officeart/2011/layout/TabList"/>
    <dgm:cxn modelId="{34505003-6242-4E71-ADBA-5F4A8357A709}" type="presParOf" srcId="{B0F4C6D0-F6D5-42AE-B93B-7F303546ACB2}" destId="{0B7CAC4C-FAD1-407C-A0C7-ED254B417A78}" srcOrd="0" destOrd="0" presId="urn:microsoft.com/office/officeart/2011/layout/TabList"/>
    <dgm:cxn modelId="{CAF1D62E-7B3E-4E08-816A-E4FDCD595F4D}" type="presParOf" srcId="{0B7CAC4C-FAD1-407C-A0C7-ED254B417A78}" destId="{6D0DD05B-FD39-4B21-94A0-740FC4736B32}" srcOrd="0" destOrd="0" presId="urn:microsoft.com/office/officeart/2011/layout/TabList"/>
    <dgm:cxn modelId="{3E5A6E80-9DB0-41C3-8B15-F664F76A8D08}" type="presParOf" srcId="{0B7CAC4C-FAD1-407C-A0C7-ED254B417A78}" destId="{0C260BC6-D985-433D-97D6-08BDCC2243B6}" srcOrd="1" destOrd="0" presId="urn:microsoft.com/office/officeart/2011/layout/TabList"/>
    <dgm:cxn modelId="{E634C690-6465-447D-BDEC-5C0F64054BF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附件上傳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570917D-C0F7-43A6-BBB0-D6F2847B19F2}" type="presOf" srcId="{56D65410-6EC3-4D1B-821A-9DE262F66D82}" destId="{B0F4C6D0-F6D5-42AE-B93B-7F303546ACB2}" srcOrd="0" destOrd="0" presId="urn:microsoft.com/office/officeart/2011/layout/TabList"/>
    <dgm:cxn modelId="{62F15B9C-E0C7-4479-B44B-8A602EC6A655}" type="presOf" srcId="{1B51E8D4-3475-4E9E-9CCC-C351EA26CA92}" destId="{0C260BC6-D985-433D-97D6-08BDCC2243B6}" srcOrd="0" destOrd="0" presId="urn:microsoft.com/office/officeart/2011/layout/TabList"/>
    <dgm:cxn modelId="{FD71D609-50C5-474F-9280-E0832A7103B8}" type="presParOf" srcId="{B0F4C6D0-F6D5-42AE-B93B-7F303546ACB2}" destId="{0B7CAC4C-FAD1-407C-A0C7-ED254B417A78}" srcOrd="0" destOrd="0" presId="urn:microsoft.com/office/officeart/2011/layout/TabList"/>
    <dgm:cxn modelId="{199EF1DE-29EB-440A-9EBA-1321D71FC16E}" type="presParOf" srcId="{0B7CAC4C-FAD1-407C-A0C7-ED254B417A78}" destId="{6D0DD05B-FD39-4B21-94A0-740FC4736B32}" srcOrd="0" destOrd="0" presId="urn:microsoft.com/office/officeart/2011/layout/TabList"/>
    <dgm:cxn modelId="{645D546B-A752-451A-B023-DBBED3ECDCDC}" type="presParOf" srcId="{0B7CAC4C-FAD1-407C-A0C7-ED254B417A78}" destId="{0C260BC6-D985-433D-97D6-08BDCC2243B6}" srcOrd="1" destOrd="0" presId="urn:microsoft.com/office/officeart/2011/layout/TabList"/>
    <dgm:cxn modelId="{80C1711F-0F04-4733-B352-753E735D2CE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計畫申請表列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898EEB30-809D-432B-8B16-36A639C86F41}" type="presOf" srcId="{56D65410-6EC3-4D1B-821A-9DE262F66D82}" destId="{B0F4C6D0-F6D5-42AE-B93B-7F303546ACB2}" srcOrd="0" destOrd="0" presId="urn:microsoft.com/office/officeart/2011/layout/TabList"/>
    <dgm:cxn modelId="{C0668F3E-A942-402D-894E-F2F22B5950F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0A123B8-49BD-4CB5-A36E-6BF5DB296C94}" type="presParOf" srcId="{B0F4C6D0-F6D5-42AE-B93B-7F303546ACB2}" destId="{0B7CAC4C-FAD1-407C-A0C7-ED254B417A78}" srcOrd="0" destOrd="0" presId="urn:microsoft.com/office/officeart/2011/layout/TabList"/>
    <dgm:cxn modelId="{8512063F-DCB8-4B3E-B1D7-53AEE7E18F83}" type="presParOf" srcId="{0B7CAC4C-FAD1-407C-A0C7-ED254B417A78}" destId="{6D0DD05B-FD39-4B21-94A0-740FC4736B32}" srcOrd="0" destOrd="0" presId="urn:microsoft.com/office/officeart/2011/layout/TabList"/>
    <dgm:cxn modelId="{4C8B3E0F-E322-41D3-B495-881C494F11BF}" type="presParOf" srcId="{0B7CAC4C-FAD1-407C-A0C7-ED254B417A78}" destId="{0C260BC6-D985-433D-97D6-08BDCC2243B6}" srcOrd="1" destOrd="0" presId="urn:microsoft.com/office/officeart/2011/layout/TabList"/>
    <dgm:cxn modelId="{27AB4FDA-8FF7-474F-9CF0-46D06BE9569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計畫申請表列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A0890E6-86DA-4510-9E7C-103DA7420C90}" type="presOf" srcId="{56D65410-6EC3-4D1B-821A-9DE262F66D82}" destId="{B0F4C6D0-F6D5-42AE-B93B-7F303546ACB2}" srcOrd="0" destOrd="0" presId="urn:microsoft.com/office/officeart/2011/layout/TabList"/>
    <dgm:cxn modelId="{A71878EE-2377-4113-83F7-7223BF0601BC}" type="presOf" srcId="{1B51E8D4-3475-4E9E-9CCC-C351EA26CA92}" destId="{0C260BC6-D985-433D-97D6-08BDCC2243B6}" srcOrd="0" destOrd="0" presId="urn:microsoft.com/office/officeart/2011/layout/TabList"/>
    <dgm:cxn modelId="{0EED21DB-A63D-4854-B131-54E1442A3C94}" type="presParOf" srcId="{B0F4C6D0-F6D5-42AE-B93B-7F303546ACB2}" destId="{0B7CAC4C-FAD1-407C-A0C7-ED254B417A78}" srcOrd="0" destOrd="0" presId="urn:microsoft.com/office/officeart/2011/layout/TabList"/>
    <dgm:cxn modelId="{FB740452-8899-40F2-BA9F-6C12571D0693}" type="presParOf" srcId="{0B7CAC4C-FAD1-407C-A0C7-ED254B417A78}" destId="{6D0DD05B-FD39-4B21-94A0-740FC4736B32}" srcOrd="0" destOrd="0" presId="urn:microsoft.com/office/officeart/2011/layout/TabList"/>
    <dgm:cxn modelId="{906BBF48-1B3F-41C9-82C2-E066E909A363}" type="presParOf" srcId="{0B7CAC4C-FAD1-407C-A0C7-ED254B417A78}" destId="{0C260BC6-D985-433D-97D6-08BDCC2243B6}" srcOrd="1" destOrd="0" presId="urn:microsoft.com/office/officeart/2011/layout/TabList"/>
    <dgm:cxn modelId="{2310B93A-31E4-4A2D-A164-C01B34789FB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計畫申請表列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4ACA565-1847-4982-A715-276BACE3EA4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9EE6CA7D-CAA1-4E81-BA95-987D36E76A8F}" type="presOf" srcId="{1B51E8D4-3475-4E9E-9CCC-C351EA26CA92}" destId="{0C260BC6-D985-433D-97D6-08BDCC2243B6}" srcOrd="0" destOrd="0" presId="urn:microsoft.com/office/officeart/2011/layout/TabList"/>
    <dgm:cxn modelId="{57C5566B-0DA9-4A77-B069-022906E0D2D0}" type="presParOf" srcId="{B0F4C6D0-F6D5-42AE-B93B-7F303546ACB2}" destId="{0B7CAC4C-FAD1-407C-A0C7-ED254B417A78}" srcOrd="0" destOrd="0" presId="urn:microsoft.com/office/officeart/2011/layout/TabList"/>
    <dgm:cxn modelId="{521A3041-57E9-482F-9BDB-C9BD9F2B0F96}" type="presParOf" srcId="{0B7CAC4C-FAD1-407C-A0C7-ED254B417A78}" destId="{6D0DD05B-FD39-4B21-94A0-740FC4736B32}" srcOrd="0" destOrd="0" presId="urn:microsoft.com/office/officeart/2011/layout/TabList"/>
    <dgm:cxn modelId="{7F4D9B99-7E84-4BCE-AD3D-2FF2E1B4AE05}" type="presParOf" srcId="{0B7CAC4C-FAD1-407C-A0C7-ED254B417A78}" destId="{0C260BC6-D985-433D-97D6-08BDCC2243B6}" srcOrd="1" destOrd="0" presId="urn:microsoft.com/office/officeart/2011/layout/TabList"/>
    <dgm:cxn modelId="{3DEE812F-EB78-4A77-8131-409388B9E3A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常態課程計畫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4E435AB-76C2-40F8-8025-C9BD34A15E28}" type="presOf" srcId="{1B51E8D4-3475-4E9E-9CCC-C351EA26CA92}" destId="{0C260BC6-D985-433D-97D6-08BDCC2243B6}" srcOrd="0" destOrd="0" presId="urn:microsoft.com/office/officeart/2011/layout/TabList"/>
    <dgm:cxn modelId="{92F077B4-6C06-4C9D-B66E-CD2442703271}" type="presOf" srcId="{56D65410-6EC3-4D1B-821A-9DE262F66D82}" destId="{B0F4C6D0-F6D5-42AE-B93B-7F303546ACB2}" srcOrd="0" destOrd="0" presId="urn:microsoft.com/office/officeart/2011/layout/TabList"/>
    <dgm:cxn modelId="{71D9648E-FEFC-420A-8AA3-DF2F4B70A287}" type="presParOf" srcId="{B0F4C6D0-F6D5-42AE-B93B-7F303546ACB2}" destId="{0B7CAC4C-FAD1-407C-A0C7-ED254B417A78}" srcOrd="0" destOrd="0" presId="urn:microsoft.com/office/officeart/2011/layout/TabList"/>
    <dgm:cxn modelId="{679F5D9B-953E-4038-9F40-EB68D31CE5AA}" type="presParOf" srcId="{0B7CAC4C-FAD1-407C-A0C7-ED254B417A78}" destId="{6D0DD05B-FD39-4B21-94A0-740FC4736B32}" srcOrd="0" destOrd="0" presId="urn:microsoft.com/office/officeart/2011/layout/TabList"/>
    <dgm:cxn modelId="{3E925BDF-94E7-497B-8133-9A41EE665CF4}" type="presParOf" srcId="{0B7CAC4C-FAD1-407C-A0C7-ED254B417A78}" destId="{0C260BC6-D985-433D-97D6-08BDCC2243B6}" srcOrd="1" destOrd="0" presId="urn:microsoft.com/office/officeart/2011/layout/TabList"/>
    <dgm:cxn modelId="{167360FB-2A51-4B3F-9890-234846A9147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常態課程計畫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510E793-6283-44EC-B152-CEBCFE1C6138}" type="presOf" srcId="{1B51E8D4-3475-4E9E-9CCC-C351EA26CA92}" destId="{0C260BC6-D985-433D-97D6-08BDCC2243B6}" srcOrd="0" destOrd="0" presId="urn:microsoft.com/office/officeart/2011/layout/TabList"/>
    <dgm:cxn modelId="{4BD554F8-F9C2-4042-A112-3E9241D5871A}" type="presOf" srcId="{56D65410-6EC3-4D1B-821A-9DE262F66D82}" destId="{B0F4C6D0-F6D5-42AE-B93B-7F303546ACB2}" srcOrd="0" destOrd="0" presId="urn:microsoft.com/office/officeart/2011/layout/TabList"/>
    <dgm:cxn modelId="{B8F4BCF2-D6E9-4B12-BDCD-15FE21A09B27}" type="presParOf" srcId="{B0F4C6D0-F6D5-42AE-B93B-7F303546ACB2}" destId="{0B7CAC4C-FAD1-407C-A0C7-ED254B417A78}" srcOrd="0" destOrd="0" presId="urn:microsoft.com/office/officeart/2011/layout/TabList"/>
    <dgm:cxn modelId="{911B8BC8-8299-4E21-8F59-BEE3CF254215}" type="presParOf" srcId="{0B7CAC4C-FAD1-407C-A0C7-ED254B417A78}" destId="{6D0DD05B-FD39-4B21-94A0-740FC4736B32}" srcOrd="0" destOrd="0" presId="urn:microsoft.com/office/officeart/2011/layout/TabList"/>
    <dgm:cxn modelId="{D17A4A71-D4ED-4F72-A45D-375AE839DFAC}" type="presParOf" srcId="{0B7CAC4C-FAD1-407C-A0C7-ED254B417A78}" destId="{0C260BC6-D985-433D-97D6-08BDCC2243B6}" srcOrd="1" destOrd="0" presId="urn:microsoft.com/office/officeart/2011/layout/TabList"/>
    <dgm:cxn modelId="{DB480B80-4D7B-49B2-BB56-C4F24901F4C2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常態課程計畫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510E793-6283-44EC-B152-CEBCFE1C6138}" type="presOf" srcId="{1B51E8D4-3475-4E9E-9CCC-C351EA26CA92}" destId="{0C260BC6-D985-433D-97D6-08BDCC2243B6}" srcOrd="0" destOrd="0" presId="urn:microsoft.com/office/officeart/2011/layout/TabList"/>
    <dgm:cxn modelId="{4BD554F8-F9C2-4042-A112-3E9241D5871A}" type="presOf" srcId="{56D65410-6EC3-4D1B-821A-9DE262F66D82}" destId="{B0F4C6D0-F6D5-42AE-B93B-7F303546ACB2}" srcOrd="0" destOrd="0" presId="urn:microsoft.com/office/officeart/2011/layout/TabList"/>
    <dgm:cxn modelId="{B8F4BCF2-D6E9-4B12-BDCD-15FE21A09B27}" type="presParOf" srcId="{B0F4C6D0-F6D5-42AE-B93B-7F303546ACB2}" destId="{0B7CAC4C-FAD1-407C-A0C7-ED254B417A78}" srcOrd="0" destOrd="0" presId="urn:microsoft.com/office/officeart/2011/layout/TabList"/>
    <dgm:cxn modelId="{911B8BC8-8299-4E21-8F59-BEE3CF254215}" type="presParOf" srcId="{0B7CAC4C-FAD1-407C-A0C7-ED254B417A78}" destId="{6D0DD05B-FD39-4B21-94A0-740FC4736B32}" srcOrd="0" destOrd="0" presId="urn:microsoft.com/office/officeart/2011/layout/TabList"/>
    <dgm:cxn modelId="{D17A4A71-D4ED-4F72-A45D-375AE839DFAC}" type="presParOf" srcId="{0B7CAC4C-FAD1-407C-A0C7-ED254B417A78}" destId="{0C260BC6-D985-433D-97D6-08BDCC2243B6}" srcOrd="1" destOrd="0" presId="urn:microsoft.com/office/officeart/2011/layout/TabList"/>
    <dgm:cxn modelId="{DB480B80-4D7B-49B2-BB56-C4F24901F4C2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會員中心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忘記密碼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收取信件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3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3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CD88C92B-8D15-446F-BA56-8FFA8094C17A}" type="presOf" srcId="{AEB2C8F7-CC71-458F-85D2-355A4C11ADE8}" destId="{B95C0DF3-DC5B-421D-8002-7F9C5B558B4B}" srcOrd="0" destOrd="0" presId="urn:microsoft.com/office/officeart/2005/8/layout/hProcess9"/>
    <dgm:cxn modelId="{78B9F949-C8DD-4D01-BB1D-21FDF55973AC}" type="presOf" srcId="{D808A17B-A43E-4BBC-AC55-0D2418301E87}" destId="{5F33D2CD-8EE3-4672-ACDB-74955372A6EE}" srcOrd="0" destOrd="0" presId="urn:microsoft.com/office/officeart/2005/8/layout/hProcess9"/>
    <dgm:cxn modelId="{A1756F83-9F66-4BDB-AE2B-AA2C8B7867FF}" type="presOf" srcId="{7655C7FE-4C26-4DD3-BA0A-C515F35A0964}" destId="{ABF0223C-9688-4BD4-86DA-C058872E4C5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8D83C2DF-3B9C-4DE5-A854-2C246F057C98}" type="presOf" srcId="{D8FC7264-A97C-47FF-83AE-5A83BBC7AD5F}" destId="{80B21B36-68CB-41C1-AD1F-1765F42046FE}" srcOrd="0" destOrd="0" presId="urn:microsoft.com/office/officeart/2005/8/layout/hProcess9"/>
    <dgm:cxn modelId="{11B586C0-418D-4FBC-AFEE-0A0D0E7B7DB2}" type="presParOf" srcId="{5F33D2CD-8EE3-4672-ACDB-74955372A6EE}" destId="{7BDF0DF1-1057-4EE2-B160-2A6228031958}" srcOrd="0" destOrd="0" presId="urn:microsoft.com/office/officeart/2005/8/layout/hProcess9"/>
    <dgm:cxn modelId="{B4219E2B-FD95-4660-9A68-ACDB906D0A6A}" type="presParOf" srcId="{5F33D2CD-8EE3-4672-ACDB-74955372A6EE}" destId="{C44D2C88-3DF6-44ED-99C5-8F59A8BA367F}" srcOrd="1" destOrd="0" presId="urn:microsoft.com/office/officeart/2005/8/layout/hProcess9"/>
    <dgm:cxn modelId="{91740D1F-55CA-4E1D-9002-83EAC8E946C9}" type="presParOf" srcId="{C44D2C88-3DF6-44ED-99C5-8F59A8BA367F}" destId="{B95C0DF3-DC5B-421D-8002-7F9C5B558B4B}" srcOrd="0" destOrd="0" presId="urn:microsoft.com/office/officeart/2005/8/layout/hProcess9"/>
    <dgm:cxn modelId="{75F54455-BF04-4DE8-8773-33CDCA345AA1}" type="presParOf" srcId="{C44D2C88-3DF6-44ED-99C5-8F59A8BA367F}" destId="{318F3257-4710-4760-88DB-1EBBCB5DAB80}" srcOrd="1" destOrd="0" presId="urn:microsoft.com/office/officeart/2005/8/layout/hProcess9"/>
    <dgm:cxn modelId="{DC4DFB83-0698-4EB6-B751-A709A5EAA02E}" type="presParOf" srcId="{C44D2C88-3DF6-44ED-99C5-8F59A8BA367F}" destId="{ABF0223C-9688-4BD4-86DA-C058872E4C5B}" srcOrd="2" destOrd="0" presId="urn:microsoft.com/office/officeart/2005/8/layout/hProcess9"/>
    <dgm:cxn modelId="{B468EACA-B342-463D-9297-9494725DAD7B}" type="presParOf" srcId="{C44D2C88-3DF6-44ED-99C5-8F59A8BA367F}" destId="{A3EE5DB5-923A-4658-9B97-B3652FD1A702}" srcOrd="3" destOrd="0" presId="urn:microsoft.com/office/officeart/2005/8/layout/hProcess9"/>
    <dgm:cxn modelId="{DE865697-D1CB-4631-9DA6-7E7B97C4A910}" type="presParOf" srcId="{C44D2C88-3DF6-44ED-99C5-8F59A8BA367F}" destId="{80B21B36-68CB-41C1-AD1F-1765F42046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常態課程計畫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510E793-6283-44EC-B152-CEBCFE1C6138}" type="presOf" srcId="{1B51E8D4-3475-4E9E-9CCC-C351EA26CA92}" destId="{0C260BC6-D985-433D-97D6-08BDCC2243B6}" srcOrd="0" destOrd="0" presId="urn:microsoft.com/office/officeart/2011/layout/TabList"/>
    <dgm:cxn modelId="{4BD554F8-F9C2-4042-A112-3E9241D5871A}" type="presOf" srcId="{56D65410-6EC3-4D1B-821A-9DE262F66D82}" destId="{B0F4C6D0-F6D5-42AE-B93B-7F303546ACB2}" srcOrd="0" destOrd="0" presId="urn:microsoft.com/office/officeart/2011/layout/TabList"/>
    <dgm:cxn modelId="{B8F4BCF2-D6E9-4B12-BDCD-15FE21A09B27}" type="presParOf" srcId="{B0F4C6D0-F6D5-42AE-B93B-7F303546ACB2}" destId="{0B7CAC4C-FAD1-407C-A0C7-ED254B417A78}" srcOrd="0" destOrd="0" presId="urn:microsoft.com/office/officeart/2011/layout/TabList"/>
    <dgm:cxn modelId="{911B8BC8-8299-4E21-8F59-BEE3CF254215}" type="presParOf" srcId="{0B7CAC4C-FAD1-407C-A0C7-ED254B417A78}" destId="{6D0DD05B-FD39-4B21-94A0-740FC4736B32}" srcOrd="0" destOrd="0" presId="urn:microsoft.com/office/officeart/2011/layout/TabList"/>
    <dgm:cxn modelId="{D17A4A71-D4ED-4F72-A45D-375AE839DFAC}" type="presParOf" srcId="{0B7CAC4C-FAD1-407C-A0C7-ED254B417A78}" destId="{0C260BC6-D985-433D-97D6-08BDCC2243B6}" srcOrd="1" destOrd="0" presId="urn:microsoft.com/office/officeart/2011/layout/TabList"/>
    <dgm:cxn modelId="{DB480B80-4D7B-49B2-BB56-C4F24901F4C2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體適能檢測計畫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4E435AB-76C2-40F8-8025-C9BD34A15E28}" type="presOf" srcId="{1B51E8D4-3475-4E9E-9CCC-C351EA26CA92}" destId="{0C260BC6-D985-433D-97D6-08BDCC2243B6}" srcOrd="0" destOrd="0" presId="urn:microsoft.com/office/officeart/2011/layout/TabList"/>
    <dgm:cxn modelId="{92F077B4-6C06-4C9D-B66E-CD2442703271}" type="presOf" srcId="{56D65410-6EC3-4D1B-821A-9DE262F66D82}" destId="{B0F4C6D0-F6D5-42AE-B93B-7F303546ACB2}" srcOrd="0" destOrd="0" presId="urn:microsoft.com/office/officeart/2011/layout/TabList"/>
    <dgm:cxn modelId="{71D9648E-FEFC-420A-8AA3-DF2F4B70A287}" type="presParOf" srcId="{B0F4C6D0-F6D5-42AE-B93B-7F303546ACB2}" destId="{0B7CAC4C-FAD1-407C-A0C7-ED254B417A78}" srcOrd="0" destOrd="0" presId="urn:microsoft.com/office/officeart/2011/layout/TabList"/>
    <dgm:cxn modelId="{679F5D9B-953E-4038-9F40-EB68D31CE5AA}" type="presParOf" srcId="{0B7CAC4C-FAD1-407C-A0C7-ED254B417A78}" destId="{6D0DD05B-FD39-4B21-94A0-740FC4736B32}" srcOrd="0" destOrd="0" presId="urn:microsoft.com/office/officeart/2011/layout/TabList"/>
    <dgm:cxn modelId="{3E925BDF-94E7-497B-8133-9A41EE665CF4}" type="presParOf" srcId="{0B7CAC4C-FAD1-407C-A0C7-ED254B417A78}" destId="{0C260BC6-D985-433D-97D6-08BDCC2243B6}" srcOrd="1" destOrd="0" presId="urn:microsoft.com/office/officeart/2011/layout/TabList"/>
    <dgm:cxn modelId="{167360FB-2A51-4B3F-9890-234846A9147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體適能檢測計畫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862CAD63-C6B6-442A-931C-96AC4BF7A70C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241DBA8-69BD-4473-B8A0-CE598345942F}" type="presOf" srcId="{56D65410-6EC3-4D1B-821A-9DE262F66D82}" destId="{B0F4C6D0-F6D5-42AE-B93B-7F303546ACB2}" srcOrd="0" destOrd="0" presId="urn:microsoft.com/office/officeart/2011/layout/TabList"/>
    <dgm:cxn modelId="{37D783CA-3755-4F72-8B8A-5C5A2143DCA5}" type="presParOf" srcId="{B0F4C6D0-F6D5-42AE-B93B-7F303546ACB2}" destId="{0B7CAC4C-FAD1-407C-A0C7-ED254B417A78}" srcOrd="0" destOrd="0" presId="urn:microsoft.com/office/officeart/2011/layout/TabList"/>
    <dgm:cxn modelId="{6FACA705-9595-44C0-98E6-C253F9734039}" type="presParOf" srcId="{0B7CAC4C-FAD1-407C-A0C7-ED254B417A78}" destId="{6D0DD05B-FD39-4B21-94A0-740FC4736B32}" srcOrd="0" destOrd="0" presId="urn:microsoft.com/office/officeart/2011/layout/TabList"/>
    <dgm:cxn modelId="{C11F33B9-7740-42B3-ACFA-D32A0F4C8285}" type="presParOf" srcId="{0B7CAC4C-FAD1-407C-A0C7-ED254B417A78}" destId="{0C260BC6-D985-433D-97D6-08BDCC2243B6}" srcOrd="1" destOrd="0" presId="urn:microsoft.com/office/officeart/2011/layout/TabList"/>
    <dgm:cxn modelId="{378F6176-45D8-4F2D-AC35-BCCB154977B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體適能檢測計畫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C4710B23-4107-474A-AA49-0CC08323CAE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CA6F0DB-B27C-43BC-9F26-213F7C9C81E6}" type="presOf" srcId="{1B51E8D4-3475-4E9E-9CCC-C351EA26CA92}" destId="{0C260BC6-D985-433D-97D6-08BDCC2243B6}" srcOrd="0" destOrd="0" presId="urn:microsoft.com/office/officeart/2011/layout/TabList"/>
    <dgm:cxn modelId="{C0FF0251-9022-4DF6-9AA0-AED3530DF666}" type="presParOf" srcId="{B0F4C6D0-F6D5-42AE-B93B-7F303546ACB2}" destId="{0B7CAC4C-FAD1-407C-A0C7-ED254B417A78}" srcOrd="0" destOrd="0" presId="urn:microsoft.com/office/officeart/2011/layout/TabList"/>
    <dgm:cxn modelId="{F460D303-5C2C-4521-A67F-EE6F51248B9A}" type="presParOf" srcId="{0B7CAC4C-FAD1-407C-A0C7-ED254B417A78}" destId="{6D0DD05B-FD39-4B21-94A0-740FC4736B32}" srcOrd="0" destOrd="0" presId="urn:microsoft.com/office/officeart/2011/layout/TabList"/>
    <dgm:cxn modelId="{D4737A63-623D-493A-9FAB-FA1E84F31AFD}" type="presParOf" srcId="{0B7CAC4C-FAD1-407C-A0C7-ED254B417A78}" destId="{0C260BC6-D985-433D-97D6-08BDCC2243B6}" srcOrd="1" destOrd="0" presId="urn:microsoft.com/office/officeart/2011/layout/TabList"/>
    <dgm:cxn modelId="{C2B3CE53-B761-4837-81FB-019FA7A7F8B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體適能檢測計畫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53E95F2F-BD60-4174-A652-DF9B35926865}" type="presOf" srcId="{1B51E8D4-3475-4E9E-9CCC-C351EA26CA92}" destId="{0C260BC6-D985-433D-97D6-08BDCC2243B6}" srcOrd="0" destOrd="0" presId="urn:microsoft.com/office/officeart/2011/layout/TabList"/>
    <dgm:cxn modelId="{E485C847-BBB8-4C38-90D5-D995EB01382B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2F38286-7A93-4ABD-9BA6-F9005DF87E31}" type="presParOf" srcId="{B0F4C6D0-F6D5-42AE-B93B-7F303546ACB2}" destId="{0B7CAC4C-FAD1-407C-A0C7-ED254B417A78}" srcOrd="0" destOrd="0" presId="urn:microsoft.com/office/officeart/2011/layout/TabList"/>
    <dgm:cxn modelId="{7D076AAA-A344-440C-941B-D829FAB141C7}" type="presParOf" srcId="{0B7CAC4C-FAD1-407C-A0C7-ED254B417A78}" destId="{6D0DD05B-FD39-4B21-94A0-740FC4736B32}" srcOrd="0" destOrd="0" presId="urn:microsoft.com/office/officeart/2011/layout/TabList"/>
    <dgm:cxn modelId="{EC934B04-06D0-4193-B372-84AC86DF3F3E}" type="presParOf" srcId="{0B7CAC4C-FAD1-407C-A0C7-ED254B417A78}" destId="{0C260BC6-D985-433D-97D6-08BDCC2243B6}" srcOrd="1" destOrd="0" presId="urn:microsoft.com/office/officeart/2011/layout/TabList"/>
    <dgm:cxn modelId="{FEF8DD26-7A44-4DD8-96E3-DBC737BABA0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C548ACD-65EC-4E54-AF8A-8723A02AE76B}" type="presOf" srcId="{56D65410-6EC3-4D1B-821A-9DE262F66D82}" destId="{B0F4C6D0-F6D5-42AE-B93B-7F303546ACB2}" srcOrd="0" destOrd="0" presId="urn:microsoft.com/office/officeart/2011/layout/TabList"/>
    <dgm:cxn modelId="{29CBE9DB-BE43-464F-9C19-D3B07C5AD13F}" type="presOf" srcId="{1B51E8D4-3475-4E9E-9CCC-C351EA26CA92}" destId="{0C260BC6-D985-433D-97D6-08BDCC2243B6}" srcOrd="0" destOrd="0" presId="urn:microsoft.com/office/officeart/2011/layout/TabList"/>
    <dgm:cxn modelId="{B6816EF1-445F-45E3-BCBB-A19DC98EF52F}" type="presParOf" srcId="{B0F4C6D0-F6D5-42AE-B93B-7F303546ACB2}" destId="{0B7CAC4C-FAD1-407C-A0C7-ED254B417A78}" srcOrd="0" destOrd="0" presId="urn:microsoft.com/office/officeart/2011/layout/TabList"/>
    <dgm:cxn modelId="{10674034-9F02-4144-98A9-3B841F04D421}" type="presParOf" srcId="{0B7CAC4C-FAD1-407C-A0C7-ED254B417A78}" destId="{6D0DD05B-FD39-4B21-94A0-740FC4736B32}" srcOrd="0" destOrd="0" presId="urn:microsoft.com/office/officeart/2011/layout/TabList"/>
    <dgm:cxn modelId="{BABCF604-E774-4366-AE61-BC8627130616}" type="presParOf" srcId="{0B7CAC4C-FAD1-407C-A0C7-ED254B417A78}" destId="{0C260BC6-D985-433D-97D6-08BDCC2243B6}" srcOrd="1" destOrd="0" presId="urn:microsoft.com/office/officeart/2011/layout/TabList"/>
    <dgm:cxn modelId="{E20E45D3-8DA0-4150-947C-13237FB3DBC1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C548ACD-65EC-4E54-AF8A-8723A02AE76B}" type="presOf" srcId="{56D65410-6EC3-4D1B-821A-9DE262F66D82}" destId="{B0F4C6D0-F6D5-42AE-B93B-7F303546ACB2}" srcOrd="0" destOrd="0" presId="urn:microsoft.com/office/officeart/2011/layout/TabList"/>
    <dgm:cxn modelId="{29CBE9DB-BE43-464F-9C19-D3B07C5AD13F}" type="presOf" srcId="{1B51E8D4-3475-4E9E-9CCC-C351EA26CA92}" destId="{0C260BC6-D985-433D-97D6-08BDCC2243B6}" srcOrd="0" destOrd="0" presId="urn:microsoft.com/office/officeart/2011/layout/TabList"/>
    <dgm:cxn modelId="{B6816EF1-445F-45E3-BCBB-A19DC98EF52F}" type="presParOf" srcId="{B0F4C6D0-F6D5-42AE-B93B-7F303546ACB2}" destId="{0B7CAC4C-FAD1-407C-A0C7-ED254B417A78}" srcOrd="0" destOrd="0" presId="urn:microsoft.com/office/officeart/2011/layout/TabList"/>
    <dgm:cxn modelId="{10674034-9F02-4144-98A9-3B841F04D421}" type="presParOf" srcId="{0B7CAC4C-FAD1-407C-A0C7-ED254B417A78}" destId="{6D0DD05B-FD39-4B21-94A0-740FC4736B32}" srcOrd="0" destOrd="0" presId="urn:microsoft.com/office/officeart/2011/layout/TabList"/>
    <dgm:cxn modelId="{BABCF604-E774-4366-AE61-BC8627130616}" type="presParOf" srcId="{0B7CAC4C-FAD1-407C-A0C7-ED254B417A78}" destId="{0C260BC6-D985-433D-97D6-08BDCC2243B6}" srcOrd="1" destOrd="0" presId="urn:microsoft.com/office/officeart/2011/layout/TabList"/>
    <dgm:cxn modelId="{E20E45D3-8DA0-4150-947C-13237FB3DBC1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FEC0924-98DC-4119-B488-A49342E92F0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3E1CC8D-36A8-4350-BF8D-49C61550AD4F}" type="presOf" srcId="{1B51E8D4-3475-4E9E-9CCC-C351EA26CA92}" destId="{0C260BC6-D985-433D-97D6-08BDCC2243B6}" srcOrd="0" destOrd="0" presId="urn:microsoft.com/office/officeart/2011/layout/TabList"/>
    <dgm:cxn modelId="{E2AED225-DAC5-4EF5-BE14-B5350384C9CA}" type="presParOf" srcId="{B0F4C6D0-F6D5-42AE-B93B-7F303546ACB2}" destId="{0B7CAC4C-FAD1-407C-A0C7-ED254B417A78}" srcOrd="0" destOrd="0" presId="urn:microsoft.com/office/officeart/2011/layout/TabList"/>
    <dgm:cxn modelId="{CBE2C496-D62B-4715-8EAF-91F758C3CE1C}" type="presParOf" srcId="{0B7CAC4C-FAD1-407C-A0C7-ED254B417A78}" destId="{6D0DD05B-FD39-4B21-94A0-740FC4736B32}" srcOrd="0" destOrd="0" presId="urn:microsoft.com/office/officeart/2011/layout/TabList"/>
    <dgm:cxn modelId="{56D64CBC-393D-4E51-9E27-6A21F04979A0}" type="presParOf" srcId="{0B7CAC4C-FAD1-407C-A0C7-ED254B417A78}" destId="{0C260BC6-D985-433D-97D6-08BDCC2243B6}" srcOrd="1" destOrd="0" presId="urn:microsoft.com/office/officeart/2011/layout/TabList"/>
    <dgm:cxn modelId="{09A8C284-1538-401C-8AF8-B418D9726D0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9FEC0924-98DC-4119-B488-A49342E92F0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3E1CC8D-36A8-4350-BF8D-49C61550AD4F}" type="presOf" srcId="{1B51E8D4-3475-4E9E-9CCC-C351EA26CA92}" destId="{0C260BC6-D985-433D-97D6-08BDCC2243B6}" srcOrd="0" destOrd="0" presId="urn:microsoft.com/office/officeart/2011/layout/TabList"/>
    <dgm:cxn modelId="{E2AED225-DAC5-4EF5-BE14-B5350384C9CA}" type="presParOf" srcId="{B0F4C6D0-F6D5-42AE-B93B-7F303546ACB2}" destId="{0B7CAC4C-FAD1-407C-A0C7-ED254B417A78}" srcOrd="0" destOrd="0" presId="urn:microsoft.com/office/officeart/2011/layout/TabList"/>
    <dgm:cxn modelId="{CBE2C496-D62B-4715-8EAF-91F758C3CE1C}" type="presParOf" srcId="{0B7CAC4C-FAD1-407C-A0C7-ED254B417A78}" destId="{6D0DD05B-FD39-4B21-94A0-740FC4736B32}" srcOrd="0" destOrd="0" presId="urn:microsoft.com/office/officeart/2011/layout/TabList"/>
    <dgm:cxn modelId="{56D64CBC-393D-4E51-9E27-6A21F04979A0}" type="presParOf" srcId="{0B7CAC4C-FAD1-407C-A0C7-ED254B417A78}" destId="{0C260BC6-D985-433D-97D6-08BDCC2243B6}" srcOrd="1" destOrd="0" presId="urn:microsoft.com/office/officeart/2011/layout/TabList"/>
    <dgm:cxn modelId="{09A8C284-1538-401C-8AF8-B418D9726D0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9FEC0924-98DC-4119-B488-A49342E92F0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3E1CC8D-36A8-4350-BF8D-49C61550AD4F}" type="presOf" srcId="{1B51E8D4-3475-4E9E-9CCC-C351EA26CA92}" destId="{0C260BC6-D985-433D-97D6-08BDCC2243B6}" srcOrd="0" destOrd="0" presId="urn:microsoft.com/office/officeart/2011/layout/TabList"/>
    <dgm:cxn modelId="{E2AED225-DAC5-4EF5-BE14-B5350384C9CA}" type="presParOf" srcId="{B0F4C6D0-F6D5-42AE-B93B-7F303546ACB2}" destId="{0B7CAC4C-FAD1-407C-A0C7-ED254B417A78}" srcOrd="0" destOrd="0" presId="urn:microsoft.com/office/officeart/2011/layout/TabList"/>
    <dgm:cxn modelId="{CBE2C496-D62B-4715-8EAF-91F758C3CE1C}" type="presParOf" srcId="{0B7CAC4C-FAD1-407C-A0C7-ED254B417A78}" destId="{6D0DD05B-FD39-4B21-94A0-740FC4736B32}" srcOrd="0" destOrd="0" presId="urn:microsoft.com/office/officeart/2011/layout/TabList"/>
    <dgm:cxn modelId="{56D64CBC-393D-4E51-9E27-6A21F04979A0}" type="presParOf" srcId="{0B7CAC4C-FAD1-407C-A0C7-ED254B417A78}" destId="{0C260BC6-D985-433D-97D6-08BDCC2243B6}" srcOrd="1" destOrd="0" presId="urn:microsoft.com/office/officeart/2011/layout/TabList"/>
    <dgm:cxn modelId="{09A8C284-1538-401C-8AF8-B418D9726D0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會員中心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r>
            <a:rPr lang="en-US" altLang="en-US" sz="20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i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臺灣計畫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計畫申請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作業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3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3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A579ED92-7083-43C5-9971-E45EA3B5652B}" type="presOf" srcId="{AEB2C8F7-CC71-458F-85D2-355A4C11ADE8}" destId="{B95C0DF3-DC5B-421D-8002-7F9C5B558B4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0A6C55BB-4B2C-4BFD-B489-8F4D0539808B}" type="presOf" srcId="{D8FC7264-A97C-47FF-83AE-5A83BBC7AD5F}" destId="{80B21B36-68CB-41C1-AD1F-1765F42046FE}" srcOrd="0" destOrd="0" presId="urn:microsoft.com/office/officeart/2005/8/layout/hProcess9"/>
    <dgm:cxn modelId="{B1E616D6-AD0C-416B-986F-B8F839CE0166}" type="presOf" srcId="{7655C7FE-4C26-4DD3-BA0A-C515F35A0964}" destId="{ABF0223C-9688-4BD4-86DA-C058872E4C5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4A8EDBFA-5449-4F6E-9FD0-79CA6F3EA66B}" type="presOf" srcId="{D808A17B-A43E-4BBC-AC55-0D2418301E87}" destId="{5F33D2CD-8EE3-4672-ACDB-74955372A6EE}" srcOrd="0" destOrd="0" presId="urn:microsoft.com/office/officeart/2005/8/layout/hProcess9"/>
    <dgm:cxn modelId="{244CEC0A-0564-45AF-BB15-EB6BCC4AA3C5}" type="presParOf" srcId="{5F33D2CD-8EE3-4672-ACDB-74955372A6EE}" destId="{7BDF0DF1-1057-4EE2-B160-2A6228031958}" srcOrd="0" destOrd="0" presId="urn:microsoft.com/office/officeart/2005/8/layout/hProcess9"/>
    <dgm:cxn modelId="{8DF64D8B-3499-466A-84C3-175D208B204A}" type="presParOf" srcId="{5F33D2CD-8EE3-4672-ACDB-74955372A6EE}" destId="{C44D2C88-3DF6-44ED-99C5-8F59A8BA367F}" srcOrd="1" destOrd="0" presId="urn:microsoft.com/office/officeart/2005/8/layout/hProcess9"/>
    <dgm:cxn modelId="{2DBEA48B-CEE3-4C56-A837-8C9F2E82CF63}" type="presParOf" srcId="{C44D2C88-3DF6-44ED-99C5-8F59A8BA367F}" destId="{B95C0DF3-DC5B-421D-8002-7F9C5B558B4B}" srcOrd="0" destOrd="0" presId="urn:microsoft.com/office/officeart/2005/8/layout/hProcess9"/>
    <dgm:cxn modelId="{2D64AA91-92E5-4B34-963A-4F48DB072170}" type="presParOf" srcId="{C44D2C88-3DF6-44ED-99C5-8F59A8BA367F}" destId="{318F3257-4710-4760-88DB-1EBBCB5DAB80}" srcOrd="1" destOrd="0" presId="urn:microsoft.com/office/officeart/2005/8/layout/hProcess9"/>
    <dgm:cxn modelId="{38E30610-0241-466C-B9BC-E583D1F8FC91}" type="presParOf" srcId="{C44D2C88-3DF6-44ED-99C5-8F59A8BA367F}" destId="{ABF0223C-9688-4BD4-86DA-C058872E4C5B}" srcOrd="2" destOrd="0" presId="urn:microsoft.com/office/officeart/2005/8/layout/hProcess9"/>
    <dgm:cxn modelId="{FAF1B183-D39E-4B38-8D85-E11484AF5F0D}" type="presParOf" srcId="{C44D2C88-3DF6-44ED-99C5-8F59A8BA367F}" destId="{A3EE5DB5-923A-4658-9B97-B3652FD1A702}" srcOrd="3" destOrd="0" presId="urn:microsoft.com/office/officeart/2005/8/layout/hProcess9"/>
    <dgm:cxn modelId="{7101D4DF-E2E8-46DC-B7D1-EF1B933B2B34}" type="presParOf" srcId="{C44D2C88-3DF6-44ED-99C5-8F59A8BA367F}" destId="{80B21B36-68CB-41C1-AD1F-1765F42046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輔導計畫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6760" custLinFactNeighborY="100000"/>
      <dgm:spPr/>
    </dgm:pt>
  </dgm:ptLst>
  <dgm:cxnLst>
    <dgm:cxn modelId="{9FEC0924-98DC-4119-B488-A49342E92F0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3E1CC8D-36A8-4350-BF8D-49C61550AD4F}" type="presOf" srcId="{1B51E8D4-3475-4E9E-9CCC-C351EA26CA92}" destId="{0C260BC6-D985-433D-97D6-08BDCC2243B6}" srcOrd="0" destOrd="0" presId="urn:microsoft.com/office/officeart/2011/layout/TabList"/>
    <dgm:cxn modelId="{E2AED225-DAC5-4EF5-BE14-B5350384C9CA}" type="presParOf" srcId="{B0F4C6D0-F6D5-42AE-B93B-7F303546ACB2}" destId="{0B7CAC4C-FAD1-407C-A0C7-ED254B417A78}" srcOrd="0" destOrd="0" presId="urn:microsoft.com/office/officeart/2011/layout/TabList"/>
    <dgm:cxn modelId="{CBE2C496-D62B-4715-8EAF-91F758C3CE1C}" type="presParOf" srcId="{0B7CAC4C-FAD1-407C-A0C7-ED254B417A78}" destId="{6D0DD05B-FD39-4B21-94A0-740FC4736B32}" srcOrd="0" destOrd="0" presId="urn:microsoft.com/office/officeart/2011/layout/TabList"/>
    <dgm:cxn modelId="{56D64CBC-393D-4E51-9E27-6A21F04979A0}" type="presParOf" srcId="{0B7CAC4C-FAD1-407C-A0C7-ED254B417A78}" destId="{0C260BC6-D985-433D-97D6-08BDCC2243B6}" srcOrd="1" destOrd="0" presId="urn:microsoft.com/office/officeart/2011/layout/TabList"/>
    <dgm:cxn modelId="{09A8C284-1538-401C-8AF8-B418D9726D0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計畫專案項目輸入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E9D24941-0534-4CD9-8C47-220D3CDA169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2B2CF92-CA83-4A50-8160-5B75CEB4477B}" type="presOf" srcId="{56D65410-6EC3-4D1B-821A-9DE262F66D82}" destId="{B0F4C6D0-F6D5-42AE-B93B-7F303546ACB2}" srcOrd="0" destOrd="0" presId="urn:microsoft.com/office/officeart/2011/layout/TabList"/>
    <dgm:cxn modelId="{73E91D5D-291C-4F02-806C-EDA182306059}" type="presParOf" srcId="{B0F4C6D0-F6D5-42AE-B93B-7F303546ACB2}" destId="{0B7CAC4C-FAD1-407C-A0C7-ED254B417A78}" srcOrd="0" destOrd="0" presId="urn:microsoft.com/office/officeart/2011/layout/TabList"/>
    <dgm:cxn modelId="{E6160C2A-9F9F-40FB-B6A3-67EC46B218CD}" type="presParOf" srcId="{0B7CAC4C-FAD1-407C-A0C7-ED254B417A78}" destId="{6D0DD05B-FD39-4B21-94A0-740FC4736B32}" srcOrd="0" destOrd="0" presId="urn:microsoft.com/office/officeart/2011/layout/TabList"/>
    <dgm:cxn modelId="{9DDD985E-56CC-49C2-AD39-0BAAA8E48DBB}" type="presParOf" srcId="{0B7CAC4C-FAD1-407C-A0C7-ED254B417A78}" destId="{0C260BC6-D985-433D-97D6-08BDCC2243B6}" srcOrd="1" destOrd="0" presId="urn:microsoft.com/office/officeart/2011/layout/TabList"/>
    <dgm:cxn modelId="{EF3E3BA7-0D22-490B-95A9-81A734C8B0B8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計畫專案內容輸入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F429C21-9343-4EC7-AFEE-FD4589205F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5671EE1-CF5B-4265-A02F-020E1C17EBF8}" type="presOf" srcId="{56D65410-6EC3-4D1B-821A-9DE262F66D82}" destId="{B0F4C6D0-F6D5-42AE-B93B-7F303546ACB2}" srcOrd="0" destOrd="0" presId="urn:microsoft.com/office/officeart/2011/layout/TabList"/>
    <dgm:cxn modelId="{3D47E39D-824F-4C81-9C8B-A5874B85E017}" type="presParOf" srcId="{B0F4C6D0-F6D5-42AE-B93B-7F303546ACB2}" destId="{0B7CAC4C-FAD1-407C-A0C7-ED254B417A78}" srcOrd="0" destOrd="0" presId="urn:microsoft.com/office/officeart/2011/layout/TabList"/>
    <dgm:cxn modelId="{E23C32F4-FB21-47F8-A92D-FB0EAE5E174A}" type="presParOf" srcId="{0B7CAC4C-FAD1-407C-A0C7-ED254B417A78}" destId="{6D0DD05B-FD39-4B21-94A0-740FC4736B32}" srcOrd="0" destOrd="0" presId="urn:microsoft.com/office/officeart/2011/layout/TabList"/>
    <dgm:cxn modelId="{BF9593A8-DFEA-45F7-87A3-889AD42ABD2F}" type="presParOf" srcId="{0B7CAC4C-FAD1-407C-A0C7-ED254B417A78}" destId="{0C260BC6-D985-433D-97D6-08BDCC2243B6}" srcOrd="1" destOrd="0" presId="urn:microsoft.com/office/officeart/2011/layout/TabList"/>
    <dgm:cxn modelId="{7ADD91E6-C047-4350-9894-7806EA0BE25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相關單位輸入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4EAA497-7C53-48A3-BB91-75762ADAA806}" type="presOf" srcId="{56D65410-6EC3-4D1B-821A-9DE262F66D82}" destId="{B0F4C6D0-F6D5-42AE-B93B-7F303546ACB2}" srcOrd="0" destOrd="0" presId="urn:microsoft.com/office/officeart/2011/layout/TabList"/>
    <dgm:cxn modelId="{A59891C5-ACBD-44E4-AF63-84D204058857}" type="presOf" srcId="{1B51E8D4-3475-4E9E-9CCC-C351EA26CA92}" destId="{0C260BC6-D985-433D-97D6-08BDCC2243B6}" srcOrd="0" destOrd="0" presId="urn:microsoft.com/office/officeart/2011/layout/TabList"/>
    <dgm:cxn modelId="{F4BFB822-57CD-4E43-8BD6-8B03A2AA66C8}" type="presParOf" srcId="{B0F4C6D0-F6D5-42AE-B93B-7F303546ACB2}" destId="{0B7CAC4C-FAD1-407C-A0C7-ED254B417A78}" srcOrd="0" destOrd="0" presId="urn:microsoft.com/office/officeart/2011/layout/TabList"/>
    <dgm:cxn modelId="{C2AF4958-4788-4204-91B5-59A2CA128F02}" type="presParOf" srcId="{0B7CAC4C-FAD1-407C-A0C7-ED254B417A78}" destId="{6D0DD05B-FD39-4B21-94A0-740FC4736B32}" srcOrd="0" destOrd="0" presId="urn:microsoft.com/office/officeart/2011/layout/TabList"/>
    <dgm:cxn modelId="{FA0FBAE1-D84D-464F-AE62-C5907199F52A}" type="presParOf" srcId="{0B7CAC4C-FAD1-407C-A0C7-ED254B417A78}" destId="{0C260BC6-D985-433D-97D6-08BDCC2243B6}" srcOrd="1" destOrd="0" presId="urn:microsoft.com/office/officeart/2011/layout/TabList"/>
    <dgm:cxn modelId="{34D4C864-39AF-4BB2-8374-8FCB633DF99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聯絡人輸入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945627E-45E3-42E1-8A08-40583680B827}" type="presOf" srcId="{56D65410-6EC3-4D1B-821A-9DE262F66D82}" destId="{B0F4C6D0-F6D5-42AE-B93B-7F303546ACB2}" srcOrd="0" destOrd="0" presId="urn:microsoft.com/office/officeart/2011/layout/TabList"/>
    <dgm:cxn modelId="{5CF9ED93-1169-48F7-863E-D7A779A10610}" type="presOf" srcId="{1B51E8D4-3475-4E9E-9CCC-C351EA26CA92}" destId="{0C260BC6-D985-433D-97D6-08BDCC2243B6}" srcOrd="0" destOrd="0" presId="urn:microsoft.com/office/officeart/2011/layout/TabList"/>
    <dgm:cxn modelId="{A4E7F74F-1C1F-4060-97F0-65D3F846355B}" type="presParOf" srcId="{B0F4C6D0-F6D5-42AE-B93B-7F303546ACB2}" destId="{0B7CAC4C-FAD1-407C-A0C7-ED254B417A78}" srcOrd="0" destOrd="0" presId="urn:microsoft.com/office/officeart/2011/layout/TabList"/>
    <dgm:cxn modelId="{0823C891-C7DA-4BBE-8A4A-78765F9055F0}" type="presParOf" srcId="{0B7CAC4C-FAD1-407C-A0C7-ED254B417A78}" destId="{6D0DD05B-FD39-4B21-94A0-740FC4736B32}" srcOrd="0" destOrd="0" presId="urn:microsoft.com/office/officeart/2011/layout/TabList"/>
    <dgm:cxn modelId="{0D2D0ED0-CCE9-4E40-A47E-3A2BDEC15D3C}" type="presParOf" srcId="{0B7CAC4C-FAD1-407C-A0C7-ED254B417A78}" destId="{0C260BC6-D985-433D-97D6-08BDCC2243B6}" srcOrd="1" destOrd="0" presId="urn:microsoft.com/office/officeart/2011/layout/TabList"/>
    <dgm:cxn modelId="{9C203CFC-3DF7-47E3-BC5A-2226832CD7C0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場地明細輸入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66F30525-2B49-4F90-8E42-B5F76CC25893}" type="presOf" srcId="{56D65410-6EC3-4D1B-821A-9DE262F66D82}" destId="{B0F4C6D0-F6D5-42AE-B93B-7F303546ACB2}" srcOrd="0" destOrd="0" presId="urn:microsoft.com/office/officeart/2011/layout/TabList"/>
    <dgm:cxn modelId="{1A640365-A55D-4EA3-95D3-2CBF45A90EA2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E3A1B3B-9B8D-498A-83E3-CB958720D76D}" type="presParOf" srcId="{B0F4C6D0-F6D5-42AE-B93B-7F303546ACB2}" destId="{0B7CAC4C-FAD1-407C-A0C7-ED254B417A78}" srcOrd="0" destOrd="0" presId="urn:microsoft.com/office/officeart/2011/layout/TabList"/>
    <dgm:cxn modelId="{3C852598-4F8E-4059-AC12-0A50CF758EFA}" type="presParOf" srcId="{0B7CAC4C-FAD1-407C-A0C7-ED254B417A78}" destId="{6D0DD05B-FD39-4B21-94A0-740FC4736B32}" srcOrd="0" destOrd="0" presId="urn:microsoft.com/office/officeart/2011/layout/TabList"/>
    <dgm:cxn modelId="{55A372F9-D7C7-430B-966D-EA0572AB23DC}" type="presParOf" srcId="{0B7CAC4C-FAD1-407C-A0C7-ED254B417A78}" destId="{0C260BC6-D985-433D-97D6-08BDCC2243B6}" srcOrd="1" destOrd="0" presId="urn:microsoft.com/office/officeart/2011/layout/TabList"/>
    <dgm:cxn modelId="{094061A5-A709-46E4-8B18-F86C7801F441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/>
            <a:t>場地明細輸入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C5439821-8FA1-4C10-990C-10697A576D40}" type="presOf" srcId="{56D65410-6EC3-4D1B-821A-9DE262F66D82}" destId="{B0F4C6D0-F6D5-42AE-B93B-7F303546ACB2}" srcOrd="0" destOrd="0" presId="urn:microsoft.com/office/officeart/2011/layout/TabList"/>
    <dgm:cxn modelId="{5E2E8550-1685-4317-B98B-A7A30189C750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71DF8FC-47B4-4AE4-98A6-9D0C49833BD1}" type="presParOf" srcId="{B0F4C6D0-F6D5-42AE-B93B-7F303546ACB2}" destId="{0B7CAC4C-FAD1-407C-A0C7-ED254B417A78}" srcOrd="0" destOrd="0" presId="urn:microsoft.com/office/officeart/2011/layout/TabList"/>
    <dgm:cxn modelId="{D04EF853-EBE2-473E-9AC7-AF2358F0BB57}" type="presParOf" srcId="{0B7CAC4C-FAD1-407C-A0C7-ED254B417A78}" destId="{6D0DD05B-FD39-4B21-94A0-740FC4736B32}" srcOrd="0" destOrd="0" presId="urn:microsoft.com/office/officeart/2011/layout/TabList"/>
    <dgm:cxn modelId="{13FBE9AF-9EBC-4DA2-A4A7-B484C645C949}" type="presParOf" srcId="{0B7CAC4C-FAD1-407C-A0C7-ED254B417A78}" destId="{0C260BC6-D985-433D-97D6-08BDCC2243B6}" srcOrd="1" destOrd="0" presId="urn:microsoft.com/office/officeart/2011/layout/TabList"/>
    <dgm:cxn modelId="{4487C1F6-54FA-4B7E-92D4-3F326317413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6428" y="534305"/>
          <a:ext cx="1834448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會員中心</a:t>
          </a:r>
        </a:p>
      </dsp:txBody>
      <dsp:txXfrm>
        <a:off x="61623" y="569500"/>
        <a:ext cx="1764058" cy="650591"/>
      </dsp:txXfrm>
    </dsp:sp>
    <dsp:sp modelId="{ABF0223C-9688-4BD4-86DA-C058872E4C5B}">
      <dsp:nvSpPr>
        <dsp:cNvPr id="0" name=""/>
        <dsp:cNvSpPr/>
      </dsp:nvSpPr>
      <dsp:spPr>
        <a:xfrm>
          <a:off x="2048112" y="540736"/>
          <a:ext cx="1834448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註冊會員</a:t>
          </a:r>
          <a:endParaRPr lang="en-US" altLang="zh-TW" sz="2000" b="1" kern="1200" dirty="0"/>
        </a:p>
      </dsp:txBody>
      <dsp:txXfrm>
        <a:off x="2083307" y="575931"/>
        <a:ext cx="1764058" cy="650591"/>
      </dsp:txXfrm>
    </dsp:sp>
    <dsp:sp modelId="{80B21B36-68CB-41C1-AD1F-1765F42046FE}">
      <dsp:nvSpPr>
        <dsp:cNvPr id="0" name=""/>
        <dsp:cNvSpPr/>
      </dsp:nvSpPr>
      <dsp:spPr>
        <a:xfrm>
          <a:off x="4095250" y="540736"/>
          <a:ext cx="1834448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EMAIL</a:t>
          </a:r>
          <a:r>
            <a:rPr lang="zh-TW" altLang="en-US" sz="2000" b="1" kern="1200" dirty="0"/>
            <a:t>收取</a:t>
          </a:r>
          <a:endParaRPr lang="en-US" altLang="zh-TW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認證信</a:t>
          </a:r>
          <a:endParaRPr lang="en-US" altLang="zh-TW" sz="2000" b="1" kern="1200" dirty="0"/>
        </a:p>
      </dsp:txBody>
      <dsp:txXfrm>
        <a:off x="4130445" y="575931"/>
        <a:ext cx="1764058" cy="650591"/>
      </dsp:txXfrm>
    </dsp:sp>
    <dsp:sp modelId="{290DBF99-F451-4DC4-8F06-B6BA07FD52BB}">
      <dsp:nvSpPr>
        <dsp:cNvPr id="0" name=""/>
        <dsp:cNvSpPr/>
      </dsp:nvSpPr>
      <dsp:spPr>
        <a:xfrm>
          <a:off x="6142389" y="540736"/>
          <a:ext cx="1834448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驗證成功重新登入</a:t>
          </a:r>
          <a:r>
            <a:rPr lang="en-US" altLang="zh-TW" sz="2000" b="1" kern="1200" dirty="0" err="1"/>
            <a:t>i</a:t>
          </a:r>
          <a:r>
            <a:rPr lang="zh-TW" altLang="en-US" sz="2000" b="1" kern="1200" dirty="0"/>
            <a:t>運動平台</a:t>
          </a:r>
          <a:endParaRPr lang="en-US" altLang="zh-TW" sz="2000" b="1" kern="1200" dirty="0"/>
        </a:p>
      </dsp:txBody>
      <dsp:txXfrm>
        <a:off x="6177584" y="575931"/>
        <a:ext cx="1764058" cy="650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場地明細輸入</a:t>
          </a:r>
        </a:p>
      </dsp:txBody>
      <dsp:txXfrm>
        <a:off x="-194288" y="207855"/>
        <a:ext cx="2397902" cy="348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經費概算輸入</a:t>
          </a:r>
        </a:p>
      </dsp:txBody>
      <dsp:txXfrm>
        <a:off x="-194288" y="207855"/>
        <a:ext cx="2397902" cy="348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經費概算輸入</a:t>
          </a:r>
        </a:p>
      </dsp:txBody>
      <dsp:txXfrm>
        <a:off x="-194288" y="207855"/>
        <a:ext cx="2397902" cy="348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附件上傳</a:t>
          </a:r>
        </a:p>
      </dsp:txBody>
      <dsp:txXfrm>
        <a:off x="-194288" y="207855"/>
        <a:ext cx="2397902" cy="348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計畫申請表列</a:t>
          </a:r>
        </a:p>
      </dsp:txBody>
      <dsp:txXfrm>
        <a:off x="-194288" y="207855"/>
        <a:ext cx="2397902" cy="348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計畫申請表列</a:t>
          </a:r>
        </a:p>
      </dsp:txBody>
      <dsp:txXfrm>
        <a:off x="-194288" y="207855"/>
        <a:ext cx="2397902" cy="3485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計畫申請表列</a:t>
          </a:r>
        </a:p>
      </dsp:txBody>
      <dsp:txXfrm>
        <a:off x="-194288" y="207855"/>
        <a:ext cx="2397902" cy="3485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常態課程計畫</a:t>
          </a:r>
        </a:p>
      </dsp:txBody>
      <dsp:txXfrm>
        <a:off x="-194288" y="207855"/>
        <a:ext cx="2397902" cy="3485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常態課程計畫</a:t>
          </a:r>
        </a:p>
      </dsp:txBody>
      <dsp:txXfrm>
        <a:off x="-194288" y="207855"/>
        <a:ext cx="2397902" cy="3485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常態課程計畫</a:t>
          </a:r>
        </a:p>
      </dsp:txBody>
      <dsp:txXfrm>
        <a:off x="-194288" y="207855"/>
        <a:ext cx="2397902" cy="34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47739" y="534305"/>
          <a:ext cx="2393343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會員中心</a:t>
          </a:r>
        </a:p>
      </dsp:txBody>
      <dsp:txXfrm>
        <a:off x="82934" y="569500"/>
        <a:ext cx="2322953" cy="650591"/>
      </dsp:txXfrm>
    </dsp:sp>
    <dsp:sp modelId="{ABF0223C-9688-4BD4-86DA-C058872E4C5B}">
      <dsp:nvSpPr>
        <dsp:cNvPr id="0" name=""/>
        <dsp:cNvSpPr/>
      </dsp:nvSpPr>
      <dsp:spPr>
        <a:xfrm>
          <a:off x="2792234" y="540736"/>
          <a:ext cx="2393343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忘記密碼</a:t>
          </a:r>
          <a:endParaRPr lang="en-US" altLang="zh-TW" sz="2000" b="1" kern="1200" dirty="0"/>
        </a:p>
      </dsp:txBody>
      <dsp:txXfrm>
        <a:off x="2827429" y="575931"/>
        <a:ext cx="2322953" cy="650591"/>
      </dsp:txXfrm>
    </dsp:sp>
    <dsp:sp modelId="{80B21B36-68CB-41C1-AD1F-1765F42046FE}">
      <dsp:nvSpPr>
        <dsp:cNvPr id="0" name=""/>
        <dsp:cNvSpPr/>
      </dsp:nvSpPr>
      <dsp:spPr>
        <a:xfrm>
          <a:off x="5584468" y="540736"/>
          <a:ext cx="2393343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收取信件</a:t>
          </a:r>
          <a:endParaRPr lang="en-US" altLang="zh-TW" sz="2000" b="1" kern="1200" dirty="0"/>
        </a:p>
      </dsp:txBody>
      <dsp:txXfrm>
        <a:off x="5619663" y="575931"/>
        <a:ext cx="2322953" cy="6505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常態課程計畫</a:t>
          </a:r>
        </a:p>
      </dsp:txBody>
      <dsp:txXfrm>
        <a:off x="-194288" y="207855"/>
        <a:ext cx="2397902" cy="348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體適能檢測計畫</a:t>
          </a:r>
        </a:p>
      </dsp:txBody>
      <dsp:txXfrm>
        <a:off x="-194288" y="207855"/>
        <a:ext cx="2397902" cy="3485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體適能檢測計畫</a:t>
          </a:r>
        </a:p>
      </dsp:txBody>
      <dsp:txXfrm>
        <a:off x="-194288" y="207855"/>
        <a:ext cx="2397902" cy="3485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體適能檢測計畫</a:t>
          </a:r>
        </a:p>
      </dsp:txBody>
      <dsp:txXfrm>
        <a:off x="-194288" y="207855"/>
        <a:ext cx="2397902" cy="3485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體適能檢測計畫</a:t>
          </a:r>
        </a:p>
      </dsp:txBody>
      <dsp:txXfrm>
        <a:off x="-194288" y="207855"/>
        <a:ext cx="2397902" cy="3485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47739" y="534305"/>
          <a:ext cx="2393343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會員中心</a:t>
          </a:r>
        </a:p>
      </dsp:txBody>
      <dsp:txXfrm>
        <a:off x="82934" y="569500"/>
        <a:ext cx="2322953" cy="650591"/>
      </dsp:txXfrm>
    </dsp:sp>
    <dsp:sp modelId="{ABF0223C-9688-4BD4-86DA-C058872E4C5B}">
      <dsp:nvSpPr>
        <dsp:cNvPr id="0" name=""/>
        <dsp:cNvSpPr/>
      </dsp:nvSpPr>
      <dsp:spPr>
        <a:xfrm>
          <a:off x="2792234" y="540736"/>
          <a:ext cx="2393343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r>
            <a:rPr lang="en-US" altLang="en-US" sz="20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i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臺灣計畫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27429" y="575931"/>
        <a:ext cx="2322953" cy="650591"/>
      </dsp:txXfrm>
    </dsp:sp>
    <dsp:sp modelId="{80B21B36-68CB-41C1-AD1F-1765F42046FE}">
      <dsp:nvSpPr>
        <dsp:cNvPr id="0" name=""/>
        <dsp:cNvSpPr/>
      </dsp:nvSpPr>
      <dsp:spPr>
        <a:xfrm>
          <a:off x="5584468" y="540736"/>
          <a:ext cx="2393343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計畫申請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作業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19663" y="575931"/>
        <a:ext cx="2322953" cy="6505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3110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輔導計畫</a:t>
          </a:r>
        </a:p>
      </dsp:txBody>
      <dsp:txXfrm>
        <a:off x="-194288" y="207855"/>
        <a:ext cx="2397902" cy="348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計畫專案項目輸入</a:t>
          </a:r>
        </a:p>
      </dsp:txBody>
      <dsp:txXfrm>
        <a:off x="-194288" y="207855"/>
        <a:ext cx="2397902" cy="34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計畫專案內容輸入</a:t>
          </a:r>
        </a:p>
      </dsp:txBody>
      <dsp:txXfrm>
        <a:off x="-194288" y="207855"/>
        <a:ext cx="2397902" cy="34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相關單位輸入</a:t>
          </a:r>
        </a:p>
      </dsp:txBody>
      <dsp:txXfrm>
        <a:off x="-194288" y="207855"/>
        <a:ext cx="2397902" cy="348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聯絡人輸入</a:t>
          </a:r>
        </a:p>
      </dsp:txBody>
      <dsp:txXfrm>
        <a:off x="-194288" y="207855"/>
        <a:ext cx="2397902" cy="348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場地明細輸入</a:t>
          </a:r>
        </a:p>
      </dsp:txBody>
      <dsp:txXfrm>
        <a:off x="-194288" y="207855"/>
        <a:ext cx="2397902" cy="348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場地明細輸入</a:t>
          </a:r>
        </a:p>
      </dsp:txBody>
      <dsp:txXfrm>
        <a:off x="-194288" y="207855"/>
        <a:ext cx="2397902" cy="34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>
                <a:ea typeface="微軟正黑體" panose="020B0604030504040204" pitchFamily="34" charset="-120"/>
              </a:rPr>
              <a:t>2025/9/3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9:21 AM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9:21 AM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1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9/3/2025 9:21 AM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3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71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284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09024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  <a:lvl2pPr>
              <a:defRPr>
                <a:ea typeface="微軟正黑體" panose="020B0604030504040204" pitchFamily="34" charset="-120"/>
              </a:defRPr>
            </a:lvl2pPr>
            <a:lvl3pPr>
              <a:defRPr>
                <a:ea typeface="微軟正黑體" panose="020B0604030504040204" pitchFamily="34" charset="-120"/>
              </a:defRPr>
            </a:lvl3pPr>
            <a:lvl4pPr>
              <a:defRPr>
                <a:ea typeface="微軟正黑體" panose="020B0604030504040204" pitchFamily="34" charset="-120"/>
              </a:defRPr>
            </a:lvl4pPr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09373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62658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ea typeface="微軟正黑體" panose="020B0604030504040204" pitchFamily="34" charset="-120"/>
              </a:defRPr>
            </a:lvl1pPr>
            <a:lvl2pPr>
              <a:defRPr sz="2400">
                <a:ea typeface="微軟正黑體" panose="020B0604030504040204" pitchFamily="34" charset="-120"/>
              </a:defRPr>
            </a:lvl2pPr>
            <a:lvl3pPr>
              <a:defRPr sz="2000">
                <a:ea typeface="微軟正黑體" panose="020B0604030504040204" pitchFamily="34" charset="-120"/>
              </a:defRPr>
            </a:lvl3pPr>
            <a:lvl4pPr>
              <a:defRPr sz="1800">
                <a:ea typeface="微軟正黑體" panose="020B0604030504040204" pitchFamily="34" charset="-120"/>
              </a:defRPr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ea typeface="微軟正黑體" panose="020B0604030504040204" pitchFamily="34" charset="-120"/>
              </a:defRPr>
            </a:lvl1pPr>
            <a:lvl2pPr>
              <a:defRPr sz="2400">
                <a:ea typeface="微軟正黑體" panose="020B0604030504040204" pitchFamily="34" charset="-120"/>
              </a:defRPr>
            </a:lvl2pPr>
            <a:lvl3pPr>
              <a:defRPr sz="2000">
                <a:ea typeface="微軟正黑體" panose="020B0604030504040204" pitchFamily="34" charset="-120"/>
              </a:defRPr>
            </a:lvl3pPr>
            <a:lvl4pPr>
              <a:defRPr sz="1800">
                <a:ea typeface="微軟正黑體" panose="020B0604030504040204" pitchFamily="34" charset="-120"/>
              </a:defRPr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48059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a typeface="微軟正黑體" panose="020B0604030504040204" pitchFamily="34" charset="-120"/>
              </a:defRPr>
            </a:lvl1pPr>
            <a:lvl2pPr>
              <a:defRPr sz="2000">
                <a:ea typeface="微軟正黑體" panose="020B0604030504040204" pitchFamily="34" charset="-120"/>
              </a:defRPr>
            </a:lvl2pPr>
            <a:lvl3pPr>
              <a:defRPr sz="1800">
                <a:ea typeface="微軟正黑體" panose="020B0604030504040204" pitchFamily="34" charset="-120"/>
              </a:defRPr>
            </a:lvl3pPr>
            <a:lvl4pPr>
              <a:defRPr sz="1600">
                <a:ea typeface="微軟正黑體" panose="020B0604030504040204" pitchFamily="34" charset="-120"/>
              </a:defRPr>
            </a:lvl4pPr>
            <a:lvl5pPr>
              <a:defRPr sz="1600"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a typeface="微軟正黑體" panose="020B0604030504040204" pitchFamily="34" charset="-120"/>
              </a:defRPr>
            </a:lvl1pPr>
            <a:lvl2pPr>
              <a:defRPr sz="2000">
                <a:ea typeface="微軟正黑體" panose="020B0604030504040204" pitchFamily="34" charset="-120"/>
              </a:defRPr>
            </a:lvl2pPr>
            <a:lvl3pPr>
              <a:defRPr sz="1800">
                <a:ea typeface="微軟正黑體" panose="020B0604030504040204" pitchFamily="34" charset="-120"/>
              </a:defRPr>
            </a:lvl3pPr>
            <a:lvl4pPr>
              <a:defRPr sz="1600">
                <a:ea typeface="微軟正黑體" panose="020B0604030504040204" pitchFamily="34" charset="-120"/>
              </a:defRPr>
            </a:lvl4pPr>
            <a:lvl5pPr>
              <a:defRPr sz="1600"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6000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74700" y="2228851"/>
            <a:ext cx="99568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749300" y="3076575"/>
            <a:ext cx="759460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9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70367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576264"/>
            <a:ext cx="26902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977900" y="1895476"/>
            <a:ext cx="6070600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97806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2533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11006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0A4479-36C0-D7C4-C12A-1E9F3C1AE5E4}"/>
              </a:ext>
            </a:extLst>
          </p:cNvPr>
          <p:cNvSpPr/>
          <p:nvPr userDrawn="1"/>
        </p:nvSpPr>
        <p:spPr>
          <a:xfrm>
            <a:off x="10097589" y="6100354"/>
            <a:ext cx="189211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96CF9E-F7AC-7B7A-3D1C-432ED75ED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10198739" y="6168282"/>
            <a:ext cx="1892112" cy="5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57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000" y="379413"/>
            <a:ext cx="3039533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B58402A-D636-65F8-34B0-E71294CF5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609600" y="313826"/>
            <a:ext cx="4753931" cy="13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12" r:id="rId6"/>
    <p:sldLayoutId id="2147484415" r:id="rId7"/>
    <p:sldLayoutId id="2147484424" r:id="rId8"/>
    <p:sldLayoutId id="2147484425" r:id="rId9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3.png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48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2.xml"/><Relationship Id="rId5" Type="http://schemas.openxmlformats.org/officeDocument/2006/relationships/image" Target="../media/image50.png"/><Relationship Id="rId10" Type="http://schemas.microsoft.com/office/2007/relationships/diagramDrawing" Target="../diagrams/drawing12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56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57.png"/><Relationship Id="rId9" Type="http://schemas.microsoft.com/office/2007/relationships/diagramDrawing" Target="../diagrams/drawing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61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64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71.png"/><Relationship Id="rId4" Type="http://schemas.openxmlformats.org/officeDocument/2006/relationships/diagramLayout" Target="../diagrams/layout26.xml"/><Relationship Id="rId9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6727824" y="5163433"/>
            <a:ext cx="3940175" cy="8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>
                <a:ea typeface="微軟正黑體" pitchFamily="34" charset="-120"/>
              </a:rPr>
              <a:t>中華民國</a:t>
            </a:r>
            <a:r>
              <a:rPr lang="en-US" altLang="zh-TW" sz="2000" b="1" dirty="0">
                <a:ea typeface="微軟正黑體" pitchFamily="34" charset="-120"/>
              </a:rPr>
              <a:t>114</a:t>
            </a:r>
            <a:r>
              <a:rPr lang="zh-TW" altLang="en-US" sz="2000" b="1" dirty="0">
                <a:ea typeface="微軟正黑體" pitchFamily="34" charset="-120"/>
              </a:rPr>
              <a:t>年</a:t>
            </a:r>
            <a:r>
              <a:rPr lang="en-US" altLang="zh-TW" sz="2000" b="1" dirty="0">
                <a:ea typeface="微軟正黑體" pitchFamily="34" charset="-120"/>
              </a:rPr>
              <a:t>08</a:t>
            </a:r>
            <a:r>
              <a:rPr lang="zh-TW" altLang="en-US" sz="2000" b="1" dirty="0">
                <a:ea typeface="微軟正黑體" pitchFamily="34" charset="-120"/>
              </a:rPr>
              <a:t>月</a:t>
            </a:r>
            <a:endParaRPr lang="en-US" altLang="zh-TW" sz="2000" b="1" dirty="0"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1007" y="1565547"/>
            <a:ext cx="6209404" cy="14465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年運動</a:t>
            </a:r>
            <a:r>
              <a:rPr lang="en-US" altLang="zh-TW" sz="4400" b="1" dirty="0" err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臺灣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sz="4400" b="1" dirty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      -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計畫申請</a:t>
            </a:r>
            <a:endParaRPr lang="en-US" altLang="zh-TW" sz="4400" b="1" dirty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61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80" y="327319"/>
            <a:ext cx="8034199" cy="24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3270920" y="1423558"/>
            <a:ext cx="6047727" cy="1393985"/>
            <a:chOff x="894520" y="1998377"/>
            <a:chExt cx="4802022" cy="1393985"/>
          </a:xfrm>
        </p:grpSpPr>
        <p:sp>
          <p:nvSpPr>
            <p:cNvPr id="19" name="圓角矩形 18"/>
            <p:cNvSpPr/>
            <p:nvPr/>
          </p:nvSpPr>
          <p:spPr>
            <a:xfrm flipV="1">
              <a:off x="894520" y="1998377"/>
              <a:ext cx="2350370" cy="3234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987846" y="2321807"/>
              <a:ext cx="4708696" cy="1070555"/>
              <a:chOff x="387771" y="2445632"/>
              <a:chExt cx="4708696" cy="1070555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387771" y="3100689"/>
                <a:ext cx="47086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到您的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信箱收取認證信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點選信件進入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V="1">
                <a:off x="1995458" y="2445632"/>
                <a:ext cx="1" cy="65505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橢圓形圖說文字 13"/>
          <p:cNvSpPr/>
          <p:nvPr/>
        </p:nvSpPr>
        <p:spPr>
          <a:xfrm>
            <a:off x="8796868" y="132522"/>
            <a:ext cx="1756600" cy="90168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028810" y="3036903"/>
            <a:ext cx="7988568" cy="3428293"/>
            <a:chOff x="504810" y="3036902"/>
            <a:chExt cx="7988568" cy="342829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0123" y="5318683"/>
              <a:ext cx="3762318" cy="1146512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10" y="3036902"/>
              <a:ext cx="7988568" cy="228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群組 22"/>
          <p:cNvGrpSpPr/>
          <p:nvPr/>
        </p:nvGrpSpPr>
        <p:grpSpPr>
          <a:xfrm>
            <a:off x="2272475" y="6049696"/>
            <a:ext cx="3958530" cy="799056"/>
            <a:chOff x="2867" y="2718344"/>
            <a:chExt cx="3077022" cy="1624642"/>
          </a:xfrm>
        </p:grpSpPr>
        <p:sp>
          <p:nvSpPr>
            <p:cNvPr id="24" name="圓角矩形 23"/>
            <p:cNvSpPr/>
            <p:nvPr/>
          </p:nvSpPr>
          <p:spPr>
            <a:xfrm>
              <a:off x="1360271" y="2718344"/>
              <a:ext cx="283223" cy="54022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2867" y="2902788"/>
              <a:ext cx="3077022" cy="1440198"/>
              <a:chOff x="-597208" y="3026613"/>
              <a:chExt cx="3077022" cy="1440198"/>
            </a:xfrm>
          </p:grpSpPr>
          <p:sp>
            <p:nvSpPr>
              <p:cNvPr id="26" name="文字方塊 25"/>
              <p:cNvSpPr txBox="1"/>
              <p:nvPr/>
            </p:nvSpPr>
            <p:spPr>
              <a:xfrm>
                <a:off x="-597208" y="3622020"/>
                <a:ext cx="3077022" cy="84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</a:t>
                </a:r>
                <a:r>
                  <a:rPr lang="zh-TW" altLang="en-US" sz="2100" b="1" u="sng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點我啟用 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完成會員認證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7" name="直線單箭頭接點 26"/>
              <p:cNvCxnSpPr/>
              <p:nvPr/>
            </p:nvCxnSpPr>
            <p:spPr>
              <a:xfrm flipV="1">
                <a:off x="-147732" y="3026613"/>
                <a:ext cx="874647" cy="50206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3314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91" y="158967"/>
            <a:ext cx="7922849" cy="282130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03" y="3609877"/>
            <a:ext cx="7697337" cy="263085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4567139" y="554392"/>
            <a:ext cx="5727424" cy="2204827"/>
            <a:chOff x="1722287" y="-2098468"/>
            <a:chExt cx="4452007" cy="2204827"/>
          </a:xfrm>
        </p:grpSpPr>
        <p:sp>
          <p:nvSpPr>
            <p:cNvPr id="5" name="圓角矩形 4"/>
            <p:cNvSpPr/>
            <p:nvPr/>
          </p:nvSpPr>
          <p:spPr>
            <a:xfrm>
              <a:off x="1722287" y="-2098468"/>
              <a:ext cx="2839883" cy="6668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2950047" y="-1573032"/>
              <a:ext cx="3224247" cy="1679391"/>
              <a:chOff x="2349972" y="-1449207"/>
              <a:chExt cx="3224247" cy="1679391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2349972" y="-185314"/>
                <a:ext cx="322424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9.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完成會員認證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H="1" flipV="1">
                <a:off x="3620806" y="-1449207"/>
                <a:ext cx="21265" cy="129304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群組 12"/>
          <p:cNvGrpSpPr/>
          <p:nvPr/>
        </p:nvGrpSpPr>
        <p:grpSpPr>
          <a:xfrm>
            <a:off x="2351320" y="4504447"/>
            <a:ext cx="4717776" cy="2357470"/>
            <a:chOff x="1593633" y="-2240233"/>
            <a:chExt cx="3667192" cy="2357470"/>
          </a:xfrm>
        </p:grpSpPr>
        <p:sp>
          <p:nvSpPr>
            <p:cNvPr id="14" name="圓角矩形 13"/>
            <p:cNvSpPr/>
            <p:nvPr/>
          </p:nvSpPr>
          <p:spPr>
            <a:xfrm>
              <a:off x="1950675" y="-2240233"/>
              <a:ext cx="1492891" cy="12919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593633" y="-1418058"/>
              <a:ext cx="3667192" cy="1535295"/>
              <a:chOff x="993558" y="-1294233"/>
              <a:chExt cx="3667192" cy="153529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993558" y="-497602"/>
                <a:ext cx="36671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輸入註冊會員時入的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及密碼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2260018" y="-1294233"/>
                <a:ext cx="583473" cy="85970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3340692" y="3033726"/>
            <a:ext cx="7187018" cy="855189"/>
            <a:chOff x="2739762" y="-1814722"/>
            <a:chExt cx="5586570" cy="855189"/>
          </a:xfrm>
        </p:grpSpPr>
        <p:sp>
          <p:nvSpPr>
            <p:cNvPr id="19" name="圓角矩形 18"/>
            <p:cNvSpPr/>
            <p:nvPr/>
          </p:nvSpPr>
          <p:spPr>
            <a:xfrm>
              <a:off x="6500075" y="-1330593"/>
              <a:ext cx="565987" cy="3710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2739762" y="-1814722"/>
              <a:ext cx="5586570" cy="738664"/>
              <a:chOff x="2139687" y="-1690897"/>
              <a:chExt cx="5586570" cy="738664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2139687" y="-1690897"/>
                <a:ext cx="55865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10.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關閉瀏覽器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重新連到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運動平台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>
                <a:off x="5037828" y="-1321565"/>
                <a:ext cx="895673" cy="29110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橢圓形圖說文字 23"/>
          <p:cNvSpPr/>
          <p:nvPr/>
        </p:nvSpPr>
        <p:spPr>
          <a:xfrm>
            <a:off x="8796868" y="132522"/>
            <a:ext cx="1756600" cy="90168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</p:spTree>
    <p:extLst>
      <p:ext uri="{BB962C8B-B14F-4D97-AF65-F5344CB8AC3E}">
        <p14:creationId xmlns:p14="http://schemas.microsoft.com/office/powerpoint/2010/main" val="2862628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28" y="583364"/>
            <a:ext cx="8202304" cy="476655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2374765" y="1420650"/>
            <a:ext cx="6149007" cy="4511096"/>
            <a:chOff x="-360345" y="-2149080"/>
            <a:chExt cx="4779709" cy="4511096"/>
          </a:xfrm>
        </p:grpSpPr>
        <p:sp>
          <p:nvSpPr>
            <p:cNvPr id="5" name="圓角矩形 4"/>
            <p:cNvSpPr/>
            <p:nvPr/>
          </p:nvSpPr>
          <p:spPr>
            <a:xfrm>
              <a:off x="1277261" y="-2149080"/>
              <a:ext cx="2595108" cy="36738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-360345" y="1098657"/>
              <a:ext cx="4779709" cy="1263359"/>
              <a:chOff x="-960420" y="1222482"/>
              <a:chExt cx="4779709" cy="1263359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-960420" y="1747177"/>
                <a:ext cx="47797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預設登入後在會員基本資料頁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；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如要改資料，請修改後點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更新會員資料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V="1">
                <a:off x="263507" y="1222482"/>
                <a:ext cx="795584" cy="42607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橢圓形圖說文字 9"/>
          <p:cNvSpPr/>
          <p:nvPr/>
        </p:nvSpPr>
        <p:spPr>
          <a:xfrm>
            <a:off x="8796868" y="132522"/>
            <a:ext cx="1756600" cy="90168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115905" y="6044030"/>
            <a:ext cx="708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提醒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計畫管理人異動時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，新的管理人請先做完會員申請並認證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，再記得通知縣市政府</a:t>
            </a:r>
            <a:r>
              <a:rPr lang="en-US" altLang="zh-TW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運動計畫窗口做後續異動。</a:t>
            </a:r>
            <a:endParaRPr lang="zh-TW" altLang="en-US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1747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02" y="2928162"/>
            <a:ext cx="7580992" cy="340824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146850" y="32519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6135756" y="2929554"/>
            <a:ext cx="2536020" cy="1014150"/>
            <a:chOff x="2428787" y="2750671"/>
            <a:chExt cx="2536020" cy="1014150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38019" y="2750671"/>
              <a:ext cx="626788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2428787" y="2932837"/>
              <a:ext cx="2413019" cy="831984"/>
              <a:chOff x="1828712" y="3056662"/>
              <a:chExt cx="2413019" cy="831984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1828712" y="3473148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V="1">
                <a:off x="3456935" y="3056662"/>
                <a:ext cx="305398" cy="34427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2879942" y="6084344"/>
            <a:ext cx="3147556" cy="667561"/>
            <a:chOff x="791366" y="5659945"/>
            <a:chExt cx="3147556" cy="667561"/>
          </a:xfrm>
        </p:grpSpPr>
        <p:sp>
          <p:nvSpPr>
            <p:cNvPr id="12" name="圓角矩形 11"/>
            <p:cNvSpPr/>
            <p:nvPr/>
          </p:nvSpPr>
          <p:spPr>
            <a:xfrm flipV="1">
              <a:off x="791366" y="5659945"/>
              <a:ext cx="591629" cy="20388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1238466" y="5761886"/>
              <a:ext cx="2700456" cy="565620"/>
              <a:chOff x="-100644" y="2872504"/>
              <a:chExt cx="3095032" cy="565620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25108" y="3022626"/>
                <a:ext cx="24692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zh-TW" altLang="en-US" sz="2100" b="1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忘記密碼</a:t>
                </a:r>
                <a:endParaRPr lang="zh-TW" altLang="en-US" sz="2000" b="1" dirty="0">
                  <a:solidFill>
                    <a:srgbClr val="0000FF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-100644" y="2872504"/>
                <a:ext cx="680008" cy="37025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橢圓形圖說文字 17"/>
          <p:cNvSpPr/>
          <p:nvPr/>
        </p:nvSpPr>
        <p:spPr>
          <a:xfrm>
            <a:off x="8796868" y="77930"/>
            <a:ext cx="1756600" cy="90168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忘記密碼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850" y="1932855"/>
            <a:ext cx="3019048" cy="91428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3211531" y="2221890"/>
            <a:ext cx="6414478" cy="608362"/>
            <a:chOff x="4300329" y="2412548"/>
            <a:chExt cx="6414478" cy="608362"/>
          </a:xfrm>
        </p:grpSpPr>
        <p:sp>
          <p:nvSpPr>
            <p:cNvPr id="20" name="圓角矩形 19"/>
            <p:cNvSpPr/>
            <p:nvPr/>
          </p:nvSpPr>
          <p:spPr>
            <a:xfrm flipV="1">
              <a:off x="4300329" y="2412548"/>
              <a:ext cx="1525938" cy="3945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5826267" y="2605412"/>
              <a:ext cx="4888540" cy="415498"/>
              <a:chOff x="5226192" y="2729237"/>
              <a:chExt cx="4888540" cy="415498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5999932" y="2729237"/>
                <a:ext cx="4114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輸入網址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https://isports.sa.gov.tw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" name="直線單箭頭接點 24"/>
              <p:cNvCxnSpPr>
                <a:stCxn id="23" idx="1"/>
              </p:cNvCxnSpPr>
              <p:nvPr/>
            </p:nvCxnSpPr>
            <p:spPr>
              <a:xfrm flipH="1" flipV="1">
                <a:off x="5226192" y="2736694"/>
                <a:ext cx="773740" cy="2002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1030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7" y="791707"/>
            <a:ext cx="4333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92174" y="1716141"/>
            <a:ext cx="7121945" cy="1465209"/>
            <a:chOff x="4021745" y="2412644"/>
            <a:chExt cx="6509339" cy="1465209"/>
          </a:xfrm>
        </p:grpSpPr>
        <p:sp>
          <p:nvSpPr>
            <p:cNvPr id="5" name="圓角矩形 4"/>
            <p:cNvSpPr/>
            <p:nvPr/>
          </p:nvSpPr>
          <p:spPr>
            <a:xfrm flipV="1">
              <a:off x="4021745" y="2412644"/>
              <a:ext cx="3240351" cy="14652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431966" y="2528579"/>
              <a:ext cx="4099118" cy="738664"/>
              <a:chOff x="5831891" y="2652404"/>
              <a:chExt cx="4099118" cy="738664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7345422" y="2652404"/>
                <a:ext cx="25855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及驗證碼，點選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送出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H="1">
                <a:off x="5831891" y="2964586"/>
                <a:ext cx="1513531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7" y="3749650"/>
            <a:ext cx="4162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5638798" y="4576287"/>
            <a:ext cx="4019550" cy="554489"/>
            <a:chOff x="4375586" y="2376448"/>
            <a:chExt cx="3673802" cy="554489"/>
          </a:xfrm>
        </p:grpSpPr>
        <p:sp>
          <p:nvSpPr>
            <p:cNvPr id="15" name="圓角矩形 14"/>
            <p:cNvSpPr/>
            <p:nvPr/>
          </p:nvSpPr>
          <p:spPr>
            <a:xfrm flipV="1">
              <a:off x="4375586" y="2629817"/>
              <a:ext cx="796573" cy="3011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5198277" y="2376448"/>
              <a:ext cx="2851111" cy="432984"/>
              <a:chOff x="4598202" y="2500273"/>
              <a:chExt cx="2851111" cy="432984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5307715" y="2500273"/>
                <a:ext cx="21415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8" name="直線單箭頭接點 17"/>
              <p:cNvCxnSpPr>
                <a:stCxn id="17" idx="1"/>
              </p:cNvCxnSpPr>
              <p:nvPr/>
            </p:nvCxnSpPr>
            <p:spPr>
              <a:xfrm flipH="1">
                <a:off x="4598202" y="2708022"/>
                <a:ext cx="709513" cy="22523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/>
        </p:nvSpPr>
        <p:spPr>
          <a:xfrm>
            <a:off x="3133726" y="5391835"/>
            <a:ext cx="595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忘記密碼確認後，信件約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分鐘才會寄達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信箱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3" name="直線接點 22"/>
          <p:cNvSpPr/>
          <p:nvPr/>
        </p:nvSpPr>
        <p:spPr>
          <a:xfrm>
            <a:off x="2865119" y="594225"/>
            <a:ext cx="60960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2440755" y="226329"/>
            <a:ext cx="2433690" cy="366493"/>
            <a:chOff x="-212182" y="189961"/>
            <a:chExt cx="2433690" cy="366493"/>
          </a:xfrm>
        </p:grpSpPr>
        <p:sp>
          <p:nvSpPr>
            <p:cNvPr id="25" name="圓角化同側角落矩形 24"/>
            <p:cNvSpPr/>
            <p:nvPr/>
          </p:nvSpPr>
          <p:spPr>
            <a:xfrm>
              <a:off x="-212182" y="189961"/>
              <a:ext cx="2433690" cy="366493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圓角化同側角落矩形 5"/>
            <p:cNvSpPr/>
            <p:nvPr/>
          </p:nvSpPr>
          <p:spPr>
            <a:xfrm>
              <a:off x="-194288" y="207855"/>
              <a:ext cx="2397902" cy="348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b="1" dirty="0">
                  <a:ea typeface="微軟正黑體" panose="020B0604030504040204" pitchFamily="34" charset="-120"/>
                </a:rPr>
                <a:t>忘記密碼</a:t>
              </a:r>
            </a:p>
          </p:txBody>
        </p:sp>
      </p:grpSp>
      <p:sp>
        <p:nvSpPr>
          <p:cNvPr id="19" name="橢圓形圖說文字 18"/>
          <p:cNvSpPr/>
          <p:nvPr/>
        </p:nvSpPr>
        <p:spPr>
          <a:xfrm>
            <a:off x="8796868" y="77930"/>
            <a:ext cx="1756600" cy="90168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忘記密碼</a:t>
            </a:r>
          </a:p>
        </p:txBody>
      </p:sp>
    </p:spTree>
    <p:extLst>
      <p:ext uri="{BB962C8B-B14F-4D97-AF65-F5344CB8AC3E}">
        <p14:creationId xmlns:p14="http://schemas.microsoft.com/office/powerpoint/2010/main" val="3195704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901491"/>
            <a:ext cx="7839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938125" y="2653785"/>
            <a:ext cx="4291013" cy="662449"/>
            <a:chOff x="3737866" y="3474113"/>
            <a:chExt cx="3921915" cy="662449"/>
          </a:xfrm>
        </p:grpSpPr>
        <p:sp>
          <p:nvSpPr>
            <p:cNvPr id="7" name="文字方塊 6"/>
            <p:cNvSpPr txBox="1"/>
            <p:nvPr/>
          </p:nvSpPr>
          <p:spPr>
            <a:xfrm>
              <a:off x="3737866" y="3721064"/>
              <a:ext cx="39219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6.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至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EMAIL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信箱收取臨時密碼信件</a:t>
              </a: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V="1">
              <a:off x="5698824" y="3474113"/>
              <a:ext cx="404816" cy="25296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直線接點 28"/>
          <p:cNvSpPr/>
          <p:nvPr/>
        </p:nvSpPr>
        <p:spPr>
          <a:xfrm>
            <a:off x="2865119" y="594225"/>
            <a:ext cx="60960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2440755" y="226329"/>
            <a:ext cx="2433690" cy="366493"/>
            <a:chOff x="-212182" y="189961"/>
            <a:chExt cx="2433690" cy="366493"/>
          </a:xfrm>
        </p:grpSpPr>
        <p:sp>
          <p:nvSpPr>
            <p:cNvPr id="31" name="圓角化同側角落矩形 30"/>
            <p:cNvSpPr/>
            <p:nvPr/>
          </p:nvSpPr>
          <p:spPr>
            <a:xfrm>
              <a:off x="-212182" y="189961"/>
              <a:ext cx="2433690" cy="366493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2" name="圓角化同側角落矩形 5"/>
            <p:cNvSpPr/>
            <p:nvPr/>
          </p:nvSpPr>
          <p:spPr>
            <a:xfrm>
              <a:off x="-194288" y="207855"/>
              <a:ext cx="2397902" cy="348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b="1" dirty="0">
                  <a:ea typeface="微軟正黑體" panose="020B0604030504040204" pitchFamily="34" charset="-120"/>
                </a:rPr>
                <a:t>忘記密碼</a:t>
              </a:r>
            </a:p>
          </p:txBody>
        </p:sp>
      </p:grpSp>
      <p:sp>
        <p:nvSpPr>
          <p:cNvPr id="14" name="橢圓形圖說文字 13"/>
          <p:cNvSpPr/>
          <p:nvPr/>
        </p:nvSpPr>
        <p:spPr>
          <a:xfrm>
            <a:off x="8796868" y="77930"/>
            <a:ext cx="1756600" cy="90168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忘記密碼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1" y="3248107"/>
            <a:ext cx="4566569" cy="26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2481851" y="4441532"/>
            <a:ext cx="6104334" cy="2210687"/>
            <a:chOff x="950379" y="4562475"/>
            <a:chExt cx="6104334" cy="2210687"/>
          </a:xfrm>
        </p:grpSpPr>
        <p:grpSp>
          <p:nvGrpSpPr>
            <p:cNvPr id="20" name="群組 19"/>
            <p:cNvGrpSpPr/>
            <p:nvPr/>
          </p:nvGrpSpPr>
          <p:grpSpPr>
            <a:xfrm>
              <a:off x="950379" y="5057105"/>
              <a:ext cx="6104334" cy="1716057"/>
              <a:chOff x="3216686" y="2000918"/>
              <a:chExt cx="4885575" cy="1716057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3216686" y="2978311"/>
                <a:ext cx="48855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查看臨時密碼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，並點選畫面</a:t>
                </a:r>
                <a:r>
                  <a:rPr lang="zh-TW" altLang="en-US" sz="21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請點我進行密碼變更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連結後至</a:t>
                </a:r>
                <a:r>
                  <a:rPr lang="en-US" altLang="zh-TW" sz="2100" dirty="0" err="1"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運動平台修改密碼</a:t>
                </a:r>
              </a:p>
            </p:txBody>
          </p:sp>
          <p:cxnSp>
            <p:nvCxnSpPr>
              <p:cNvPr id="24" name="直線單箭頭接點 23"/>
              <p:cNvCxnSpPr/>
              <p:nvPr/>
            </p:nvCxnSpPr>
            <p:spPr>
              <a:xfrm flipH="1" flipV="1">
                <a:off x="4795763" y="2000918"/>
                <a:ext cx="327484" cy="102034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2847975" y="4562475"/>
              <a:ext cx="445320" cy="161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949039" y="4895515"/>
              <a:ext cx="1070385" cy="161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48B3DA05-7554-BCFC-3062-8BFCFA19AB4D}"/>
              </a:ext>
            </a:extLst>
          </p:cNvPr>
          <p:cNvSpPr txBox="1"/>
          <p:nvPr/>
        </p:nvSpPr>
        <p:spPr>
          <a:xfrm>
            <a:off x="2865119" y="6553310"/>
            <a:ext cx="565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請於</a:t>
            </a:r>
            <a:r>
              <a:rPr lang="en-US" altLang="zh-TW" sz="1400" b="1" i="0" dirty="0">
                <a:solidFill>
                  <a:srgbClr val="0000FF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sz="1400" b="1" i="0" dirty="0">
                <a:solidFill>
                  <a:srgbClr val="0000FF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小時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內點選連結進行變更，逾時請重新申請。</a:t>
            </a:r>
            <a:r>
              <a:rPr lang="en-US" altLang="zh-TW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資安規定</a:t>
            </a:r>
            <a:r>
              <a:rPr lang="en-US" altLang="zh-TW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1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138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5412" y="475123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計畫申請流程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31FD978-E339-495D-F970-977088C34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12" y="1501814"/>
            <a:ext cx="6835899" cy="3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65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2CA240C2-47DF-DDDD-BE6B-CCB0402EF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11" y="1854687"/>
            <a:ext cx="8292484" cy="410381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410266147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1753505" y="5150351"/>
            <a:ext cx="2732728" cy="1206104"/>
            <a:chOff x="3437210" y="904322"/>
            <a:chExt cx="2732728" cy="1206104"/>
          </a:xfrm>
        </p:grpSpPr>
        <p:sp>
          <p:nvSpPr>
            <p:cNvPr id="11" name="圓角矩形 10"/>
            <p:cNvSpPr/>
            <p:nvPr/>
          </p:nvSpPr>
          <p:spPr>
            <a:xfrm flipV="1">
              <a:off x="4174169" y="904322"/>
              <a:ext cx="892773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3437210" y="1163213"/>
              <a:ext cx="2732728" cy="947213"/>
              <a:chOff x="2837135" y="1287038"/>
              <a:chExt cx="2732728" cy="947213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2837135" y="1818753"/>
                <a:ext cx="2732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計畫申請作業</a:t>
                </a:r>
                <a:endParaRPr lang="zh-TW" altLang="en-US" sz="2000" b="1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" name="直線單箭頭接點 8"/>
              <p:cNvCxnSpPr>
                <a:cxnSpLocks/>
              </p:cNvCxnSpPr>
              <p:nvPr/>
            </p:nvCxnSpPr>
            <p:spPr>
              <a:xfrm flipV="1">
                <a:off x="3789508" y="1287038"/>
                <a:ext cx="110989" cy="57788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2125022" y="1485308"/>
            <a:ext cx="4065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提供計畫管理人員申請計畫。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4795114" y="4721288"/>
            <a:ext cx="4467461" cy="2004499"/>
            <a:chOff x="4082708" y="4268745"/>
            <a:chExt cx="4467461" cy="2004499"/>
          </a:xfrm>
        </p:grpSpPr>
        <p:sp>
          <p:nvSpPr>
            <p:cNvPr id="18" name="圓角矩形 17"/>
            <p:cNvSpPr/>
            <p:nvPr/>
          </p:nvSpPr>
          <p:spPr>
            <a:xfrm flipV="1">
              <a:off x="5921763" y="4268745"/>
              <a:ext cx="633269" cy="2726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4082708" y="4401247"/>
              <a:ext cx="4467461" cy="1871997"/>
              <a:chOff x="3072294" y="2165304"/>
              <a:chExt cx="4467461" cy="1871997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3072294" y="3298637"/>
                <a:ext cx="44674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畫面會顯示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已存在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的計畫表列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要新建一筆申請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新增申請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1" name="直線單箭頭接點 20"/>
              <p:cNvCxnSpPr>
                <a:cxnSpLocks/>
              </p:cNvCxnSpPr>
              <p:nvPr/>
            </p:nvCxnSpPr>
            <p:spPr>
              <a:xfrm flipV="1">
                <a:off x="4571970" y="2165304"/>
                <a:ext cx="339379" cy="114832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010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CAC2E2DA-FAEF-1AB4-A7F1-D23794E2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34" y="4077736"/>
            <a:ext cx="6848475" cy="249091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98B492-1ECF-0A40-2164-6375A7FA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68" y="663124"/>
            <a:ext cx="7067550" cy="3402927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429579" y="5929857"/>
            <a:ext cx="3200798" cy="415498"/>
            <a:chOff x="2669188" y="5094688"/>
            <a:chExt cx="3200798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2669188" y="5204758"/>
              <a:ext cx="54035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239198" y="5094688"/>
              <a:ext cx="2630788" cy="415498"/>
              <a:chOff x="2192422" y="2205306"/>
              <a:chExt cx="3015187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2934947" y="2205306"/>
                <a:ext cx="227266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>
                <a:cxnSpLocks/>
                <a:stCxn id="15" idx="1"/>
              </p:cNvCxnSpPr>
              <p:nvPr/>
            </p:nvCxnSpPr>
            <p:spPr>
              <a:xfrm flipH="1">
                <a:off x="2192422" y="2413055"/>
                <a:ext cx="742525" cy="5726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569426" y="1347540"/>
            <a:ext cx="7334045" cy="4076454"/>
            <a:chOff x="787845" y="1856474"/>
            <a:chExt cx="7334045" cy="4076454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8245" y="1903694"/>
              <a:ext cx="344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3.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輸入畫面上</a:t>
              </a:r>
              <a:r>
                <a:rPr lang="zh-TW" altLang="en-US" sz="2100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紅色星號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欄位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787845" y="1856474"/>
              <a:ext cx="3699321" cy="407645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3724689" y="2125248"/>
              <a:ext cx="101247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922640" y="3125206"/>
            <a:ext cx="488467" cy="7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911270" y="4627973"/>
            <a:ext cx="6714953" cy="390613"/>
            <a:chOff x="1282852" y="5022219"/>
            <a:chExt cx="5666883" cy="390613"/>
          </a:xfrm>
        </p:grpSpPr>
        <p:sp>
          <p:nvSpPr>
            <p:cNvPr id="28" name="矩形 27"/>
            <p:cNvSpPr/>
            <p:nvPr/>
          </p:nvSpPr>
          <p:spPr>
            <a:xfrm>
              <a:off x="1282852" y="5022219"/>
              <a:ext cx="1995431" cy="39061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>
              <a:off x="3319764" y="5228227"/>
              <a:ext cx="884865" cy="1278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4173407" y="5022219"/>
              <a:ext cx="2776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刊登於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I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運動平台</a:t>
              </a:r>
              <a:r>
                <a:rPr lang="en-US" altLang="zh-TW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活動專區的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類別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246269" y="2534433"/>
            <a:ext cx="2491769" cy="1207366"/>
            <a:chOff x="1194600" y="5022593"/>
            <a:chExt cx="2240861" cy="1207366"/>
          </a:xfrm>
        </p:grpSpPr>
        <p:sp>
          <p:nvSpPr>
            <p:cNvPr id="33" name="矩形 32"/>
            <p:cNvSpPr/>
            <p:nvPr/>
          </p:nvSpPr>
          <p:spPr>
            <a:xfrm>
              <a:off x="1214815" y="5022593"/>
              <a:ext cx="910520" cy="318616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4" name="直線單箭頭接點 33"/>
            <p:cNvCxnSpPr>
              <a:cxnSpLocks/>
            </p:cNvCxnSpPr>
            <p:nvPr/>
          </p:nvCxnSpPr>
          <p:spPr>
            <a:xfrm flipV="1">
              <a:off x="1642647" y="5261722"/>
              <a:ext cx="0" cy="42205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194600" y="5645184"/>
              <a:ext cx="22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執行項目說明可點開查看</a:t>
              </a:r>
              <a:endParaRPr lang="en-US" altLang="zh-TW" sz="1600" dirty="0">
                <a:ea typeface="微軟正黑體" panose="020B0604030504040204" pitchFamily="34" charset="-120"/>
              </a:endParaRPr>
            </a:p>
            <a:p>
              <a:r>
                <a:rPr lang="zh-TW" altLang="en-US" sz="1600" dirty="0">
                  <a:ea typeface="微軟正黑體" panose="020B0604030504040204" pitchFamily="34" charset="-120"/>
                </a:rPr>
                <a:t>計畫專案執行項目說明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4FA5F75-3AC3-731E-E0B1-98DFDD320C63}"/>
              </a:ext>
            </a:extLst>
          </p:cNvPr>
          <p:cNvGrpSpPr/>
          <p:nvPr/>
        </p:nvGrpSpPr>
        <p:grpSpPr>
          <a:xfrm>
            <a:off x="4757394" y="4987502"/>
            <a:ext cx="5510949" cy="727401"/>
            <a:chOff x="1326202" y="4636681"/>
            <a:chExt cx="4650798" cy="7274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A00615-08C4-3C74-8697-72024112D872}"/>
                </a:ext>
              </a:extLst>
            </p:cNvPr>
            <p:cNvSpPr/>
            <p:nvPr/>
          </p:nvSpPr>
          <p:spPr>
            <a:xfrm>
              <a:off x="1326202" y="5100417"/>
              <a:ext cx="959659" cy="263665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ECCC0559-3CC0-83EA-6934-BE0DCEA5C7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2241" y="4940656"/>
              <a:ext cx="840904" cy="21898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2070165-F121-F5FE-923E-2D9EBD4F7F22}"/>
                </a:ext>
              </a:extLst>
            </p:cNvPr>
            <p:cNvSpPr txBox="1"/>
            <p:nvPr/>
          </p:nvSpPr>
          <p:spPr>
            <a:xfrm>
              <a:off x="2995513" y="4636681"/>
              <a:ext cx="2981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114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年度有申請過相同執行項目活動可使用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’</a:t>
              </a:r>
              <a:r>
                <a:rPr lang="zh-TW" altLang="en-US" sz="16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參照上年度計畫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’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帶入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AD13DEE2-BF26-0F30-FD5A-F6DA257E27B8}"/>
              </a:ext>
            </a:extLst>
          </p:cNvPr>
          <p:cNvGrpSpPr/>
          <p:nvPr/>
        </p:nvGrpSpPr>
        <p:grpSpPr>
          <a:xfrm>
            <a:off x="3987861" y="1796887"/>
            <a:ext cx="5347613" cy="1273230"/>
            <a:chOff x="3987861" y="1796887"/>
            <a:chExt cx="5347613" cy="127323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0E49C19A-C392-38C8-92C3-908D438E9F34}"/>
                </a:ext>
              </a:extLst>
            </p:cNvPr>
            <p:cNvGrpSpPr/>
            <p:nvPr/>
          </p:nvGrpSpPr>
          <p:grpSpPr>
            <a:xfrm>
              <a:off x="3987861" y="2049282"/>
              <a:ext cx="3679810" cy="514002"/>
              <a:chOff x="1214815" y="4982693"/>
              <a:chExt cx="3309273" cy="514002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C439BFE-F831-5497-D91E-3425D7396220}"/>
                  </a:ext>
                </a:extLst>
              </p:cNvPr>
              <p:cNvSpPr/>
              <p:nvPr/>
            </p:nvSpPr>
            <p:spPr>
              <a:xfrm>
                <a:off x="1214815" y="5022593"/>
                <a:ext cx="840652" cy="474102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73823D31-D781-594E-C6B9-C928A239EDDE}"/>
                  </a:ext>
                </a:extLst>
              </p:cNvPr>
              <p:cNvCxnSpPr/>
              <p:nvPr/>
            </p:nvCxnSpPr>
            <p:spPr>
              <a:xfrm flipH="1" flipV="1">
                <a:off x="2014725" y="5166887"/>
                <a:ext cx="743163" cy="579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35715F4-F4B0-66F7-1AA5-31A0F494C82A}"/>
                  </a:ext>
                </a:extLst>
              </p:cNvPr>
              <p:cNvSpPr txBox="1"/>
              <p:nvPr/>
            </p:nvSpPr>
            <p:spPr>
              <a:xfrm>
                <a:off x="2689109" y="4982693"/>
                <a:ext cx="18349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ea typeface="微軟正黑體" panose="020B0604030504040204" pitchFamily="34" charset="-120"/>
                  </a:rPr>
                  <a:t>115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調整</a:t>
                </a:r>
                <a:r>
                  <a:rPr lang="en-US" altLang="zh-TW" sz="1600" dirty="0"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僅一般專案</a:t>
                </a:r>
              </a:p>
            </p:txBody>
          </p:sp>
        </p:grp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8C37F3A3-DE90-75CC-9D4F-6E9DF7E5A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0184" y="1796887"/>
              <a:ext cx="1785290" cy="127323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C65BD1-D1B1-884D-D3E8-73683C51CA03}"/>
              </a:ext>
            </a:extLst>
          </p:cNvPr>
          <p:cNvSpPr txBox="1"/>
          <p:nvPr/>
        </p:nvSpPr>
        <p:spPr>
          <a:xfrm>
            <a:off x="6373165" y="3737875"/>
            <a:ext cx="4997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場次數/人次數輸入說明：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預估參與人次：請輸入</a:t>
            </a:r>
            <a:r>
              <a:rPr lang="en-US" altLang="zh-TW" b="1" dirty="0">
                <a:solidFill>
                  <a:srgbClr val="0000FF"/>
                </a:solidFill>
              </a:rPr>
              <a:t>2</a:t>
            </a:r>
            <a:r>
              <a:rPr lang="zh-TW" altLang="en-US" b="1" dirty="0">
                <a:solidFill>
                  <a:srgbClr val="0000FF"/>
                </a:solidFill>
              </a:rPr>
              <a:t>場*每場</a:t>
            </a:r>
            <a:r>
              <a:rPr lang="en-US" altLang="zh-TW" b="1" dirty="0">
                <a:solidFill>
                  <a:srgbClr val="0000FF"/>
                </a:solidFill>
              </a:rPr>
              <a:t>200</a:t>
            </a:r>
            <a:r>
              <a:rPr lang="zh-TW" altLang="en-US" b="1" dirty="0">
                <a:solidFill>
                  <a:srgbClr val="0000FF"/>
                </a:solidFill>
              </a:rPr>
              <a:t>人=</a:t>
            </a:r>
            <a:r>
              <a:rPr lang="en-US" altLang="zh-TW" b="1" dirty="0">
                <a:solidFill>
                  <a:srgbClr val="0000FF"/>
                </a:solidFill>
              </a:rPr>
              <a:t>400</a:t>
            </a:r>
            <a:endParaRPr lang="zh-TW" altLang="en-US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預估辦理場次數：請輸入每周</a:t>
            </a:r>
            <a:r>
              <a:rPr lang="en-US" altLang="zh-TW" b="1" dirty="0">
                <a:solidFill>
                  <a:srgbClr val="0000FF"/>
                </a:solidFill>
              </a:rPr>
              <a:t>1</a:t>
            </a:r>
            <a:r>
              <a:rPr lang="zh-TW" altLang="en-US" b="1" dirty="0">
                <a:solidFill>
                  <a:srgbClr val="0000FF"/>
                </a:solidFill>
              </a:rPr>
              <a:t>場</a:t>
            </a:r>
            <a:r>
              <a:rPr lang="en-US" altLang="zh-TW" b="1" dirty="0">
                <a:solidFill>
                  <a:srgbClr val="0000FF"/>
                </a:solidFill>
              </a:rPr>
              <a:t>*2</a:t>
            </a:r>
            <a:r>
              <a:rPr lang="zh-TW" altLang="en-US" b="1" dirty="0">
                <a:solidFill>
                  <a:srgbClr val="0000FF"/>
                </a:solidFill>
              </a:rPr>
              <a:t>周=</a:t>
            </a:r>
            <a:r>
              <a:rPr lang="en-US" altLang="zh-TW" b="1" dirty="0">
                <a:solidFill>
                  <a:srgbClr val="0000FF"/>
                </a:solidFill>
              </a:rPr>
              <a:t>2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9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9C38786-8AA3-19EE-44F0-826E7F52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68" y="665643"/>
            <a:ext cx="6581624" cy="6012247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393507" y="6344521"/>
            <a:ext cx="3247032" cy="415498"/>
            <a:chOff x="3140885" y="4727523"/>
            <a:chExt cx="2822904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140885" y="4799598"/>
              <a:ext cx="538776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727523"/>
              <a:ext cx="2293427" cy="415498"/>
              <a:chOff x="2686587" y="1838141"/>
              <a:chExt cx="2628533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19817" y="1838141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下一步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45890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334133" y="1016378"/>
            <a:ext cx="9048908" cy="5318088"/>
            <a:chOff x="812336" y="996336"/>
            <a:chExt cx="9048908" cy="5318088"/>
          </a:xfrm>
        </p:grpSpPr>
        <p:sp>
          <p:nvSpPr>
            <p:cNvPr id="23" name="文字方塊 22"/>
            <p:cNvSpPr txBox="1"/>
            <p:nvPr/>
          </p:nvSpPr>
          <p:spPr>
            <a:xfrm>
              <a:off x="6488958" y="996336"/>
              <a:ext cx="337228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5.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輸入畫面上紅色星號欄位</a:t>
              </a:r>
              <a:endParaRPr lang="en-US" altLang="zh-TW" sz="2100" dirty="0"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ea typeface="微軟正黑體" panose="020B0604030504040204" pitchFamily="34" charset="-120"/>
                </a:rPr>
                <a:t>不同計畫類別有不同輸入欄位</a:t>
              </a:r>
              <a:r>
                <a:rPr lang="en-US" altLang="zh-TW" dirty="0"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※</a:t>
              </a:r>
              <a:r>
                <a:rPr lang="zh-TW" altLang="en-US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執行方式不要寫到日期</a:t>
              </a:r>
              <a:r>
                <a:rPr lang="en-US" altLang="zh-TW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時間</a:t>
              </a:r>
              <a:r>
                <a:rPr lang="zh-TW" altLang="en-US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，</a:t>
              </a:r>
              <a:endPara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時間地點請在場次明細填寫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812336" y="2059710"/>
              <a:ext cx="6244137" cy="42547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>
              <a:cxnSpLocks/>
              <a:stCxn id="23" idx="1"/>
            </p:cNvCxnSpPr>
            <p:nvPr/>
          </p:nvCxnSpPr>
          <p:spPr>
            <a:xfrm flipH="1">
              <a:off x="6258914" y="1619584"/>
              <a:ext cx="230044" cy="59814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7207A932-4DA7-7C7A-AA66-0EC91C6BB6C1}"/>
              </a:ext>
            </a:extLst>
          </p:cNvPr>
          <p:cNvGrpSpPr/>
          <p:nvPr/>
        </p:nvGrpSpPr>
        <p:grpSpPr>
          <a:xfrm>
            <a:off x="2482016" y="4012954"/>
            <a:ext cx="9139369" cy="1370702"/>
            <a:chOff x="562883" y="4088622"/>
            <a:chExt cx="7712900" cy="13707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09FFB5C-8D6B-1E9B-3F23-B3EC09DBB8B0}"/>
                </a:ext>
              </a:extLst>
            </p:cNvPr>
            <p:cNvSpPr/>
            <p:nvPr/>
          </p:nvSpPr>
          <p:spPr>
            <a:xfrm>
              <a:off x="562883" y="5068711"/>
              <a:ext cx="5144753" cy="39061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1DCB4C18-F89C-54E8-680A-B422575115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8699" y="4427176"/>
              <a:ext cx="566133" cy="57377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C92AB68-8790-C24B-7A6B-A653DFFB5167}"/>
                </a:ext>
              </a:extLst>
            </p:cNvPr>
            <p:cNvSpPr txBox="1"/>
            <p:nvPr/>
          </p:nvSpPr>
          <p:spPr>
            <a:xfrm>
              <a:off x="5783570" y="4088622"/>
              <a:ext cx="2492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不限制參與對象及比例時，</a:t>
              </a:r>
              <a:endParaRPr lang="en-US" altLang="zh-TW" sz="1600" dirty="0">
                <a:ea typeface="微軟正黑體" panose="020B0604030504040204" pitchFamily="34" charset="-120"/>
              </a:endParaRPr>
            </a:p>
            <a:p>
              <a:r>
                <a:rPr lang="zh-TW" altLang="en-US" sz="1600" dirty="0">
                  <a:ea typeface="微軟正黑體" panose="020B0604030504040204" pitchFamily="34" charset="-120"/>
                </a:rPr>
                <a:t>可再勾選比例方便統計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可複選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B8B494D-A9D0-0B6C-CEC4-B425F47CCC1E}"/>
              </a:ext>
            </a:extLst>
          </p:cNvPr>
          <p:cNvGrpSpPr/>
          <p:nvPr/>
        </p:nvGrpSpPr>
        <p:grpSpPr>
          <a:xfrm>
            <a:off x="2484220" y="5304946"/>
            <a:ext cx="9218254" cy="830997"/>
            <a:chOff x="1214815" y="4902955"/>
            <a:chExt cx="8290024" cy="83099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09C7F10-4C92-464D-85FE-5D95D08809E8}"/>
                </a:ext>
              </a:extLst>
            </p:cNvPr>
            <p:cNvSpPr/>
            <p:nvPr/>
          </p:nvSpPr>
          <p:spPr>
            <a:xfrm>
              <a:off x="1214815" y="5022593"/>
              <a:ext cx="4272215" cy="65844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468D963D-B77C-B251-71AF-F1B15B326E87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5487030" y="5318454"/>
              <a:ext cx="1444812" cy="3336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717ABD3E-7788-3C26-2563-4D2D24F4FA2B}"/>
                </a:ext>
              </a:extLst>
            </p:cNvPr>
            <p:cNvSpPr txBox="1"/>
            <p:nvPr/>
          </p:nvSpPr>
          <p:spPr>
            <a:xfrm>
              <a:off x="6931842" y="4902955"/>
              <a:ext cx="25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115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調整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-</a:t>
              </a:r>
            </a:p>
            <a:p>
              <a:r>
                <a:rPr lang="zh-TW" altLang="en-US" sz="1600" b="1" dirty="0">
                  <a:ea typeface="微軟正黑體" panose="020B0604030504040204" pitchFamily="34" charset="-120"/>
                </a:rPr>
                <a:t>全年齡層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請勾</a:t>
              </a:r>
              <a:r>
                <a:rPr lang="zh-TW" altLang="en-US" sz="16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 無年齡層限制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，</a:t>
              </a:r>
              <a:endParaRPr lang="en-US" altLang="zh-TW" sz="1600" dirty="0">
                <a:ea typeface="微軟正黑體" panose="020B0604030504040204" pitchFamily="34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成果填寫需統計人數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A9E8F8A0-76DB-3271-7669-5D376C9369BA}"/>
              </a:ext>
            </a:extLst>
          </p:cNvPr>
          <p:cNvGrpSpPr/>
          <p:nvPr/>
        </p:nvGrpSpPr>
        <p:grpSpPr>
          <a:xfrm>
            <a:off x="2652369" y="2374377"/>
            <a:ext cx="4719640" cy="1097474"/>
            <a:chOff x="2707787" y="2420213"/>
            <a:chExt cx="4719640" cy="109747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1BB8814-E77C-025D-4F8F-883659FCB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2255" y="2420213"/>
              <a:ext cx="2145172" cy="515848"/>
            </a:xfrm>
            <a:prstGeom prst="rect">
              <a:avLst/>
            </a:prstGeom>
            <a:ln w="22225">
              <a:solidFill>
                <a:schemeClr val="accent1"/>
              </a:solidFill>
            </a:ln>
          </p:spPr>
        </p:pic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5FE82E6B-DC12-EE31-959E-D42C85D32A63}"/>
                </a:ext>
              </a:extLst>
            </p:cNvPr>
            <p:cNvGrpSpPr/>
            <p:nvPr/>
          </p:nvGrpSpPr>
          <p:grpSpPr>
            <a:xfrm>
              <a:off x="2707787" y="2890061"/>
              <a:ext cx="4694400" cy="627626"/>
              <a:chOff x="431740" y="4901892"/>
              <a:chExt cx="4610057" cy="627626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D34A569-10FC-8A63-FCAA-76EB191CF8E4}"/>
                  </a:ext>
                </a:extLst>
              </p:cNvPr>
              <p:cNvSpPr/>
              <p:nvPr/>
            </p:nvSpPr>
            <p:spPr>
              <a:xfrm>
                <a:off x="431740" y="5314882"/>
                <a:ext cx="1857929" cy="214636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0AD5D3F7-3146-93E1-8E10-7E096FD017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9669" y="4943843"/>
                <a:ext cx="645498" cy="48838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F749ABC-ED44-56FD-194A-4E7EED03F702}"/>
                  </a:ext>
                </a:extLst>
              </p:cNvPr>
              <p:cNvSpPr txBox="1"/>
              <p:nvPr/>
            </p:nvSpPr>
            <p:spPr>
              <a:xfrm>
                <a:off x="2935168" y="4901892"/>
                <a:ext cx="2106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i="0" dirty="0">
                    <a:effectLst/>
                    <a:latin typeface="Noto Sans TC" panose="020B0200000000000000" pitchFamily="34" charset="-120"/>
                    <a:ea typeface="Noto Sans TC" panose="020B0200000000000000" pitchFamily="34" charset="-120"/>
                  </a:rPr>
                  <a:t>結合主題活動選</a:t>
                </a:r>
                <a:r>
                  <a:rPr lang="zh-TW" altLang="en-US" sz="1600" b="1" i="0" dirty="0">
                    <a:solidFill>
                      <a:srgbClr val="0000FF"/>
                    </a:solidFill>
                    <a:effectLst/>
                    <a:latin typeface="Noto Sans TC" panose="020B0200000000000000" pitchFamily="34" charset="-120"/>
                    <a:ea typeface="Noto Sans TC" panose="020B0200000000000000" pitchFamily="34" charset="-120"/>
                  </a:rPr>
                  <a:t>是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，</a:t>
                </a:r>
                <a:endParaRPr lang="en-US" altLang="zh-TW" sz="1600" dirty="0">
                  <a:ea typeface="微軟正黑體" panose="020B0604030504040204" pitchFamily="34" charset="-120"/>
                </a:endParaRPr>
              </a:p>
              <a:p>
                <a:r>
                  <a:rPr lang="zh-TW" altLang="en-US" sz="1600" dirty="0">
                    <a:ea typeface="微軟正黑體" panose="020B0604030504040204" pitchFamily="34" charset="-120"/>
                  </a:rPr>
                  <a:t>請再勾選配合之節日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698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一、計畫管理人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運動平台操作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55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47C183-2B37-421C-5769-24E14236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64" y="647909"/>
            <a:ext cx="7000875" cy="508433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384670" y="5376192"/>
            <a:ext cx="3369362" cy="415498"/>
            <a:chOff x="3025426" y="4698948"/>
            <a:chExt cx="2929255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6" y="4767978"/>
              <a:ext cx="57777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05887" y="4698948"/>
              <a:ext cx="2348794" cy="415498"/>
              <a:chOff x="2612692" y="1809566"/>
              <a:chExt cx="2691990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9.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下一步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12692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640224" y="2855827"/>
            <a:ext cx="7179778" cy="1445478"/>
            <a:chOff x="1147566" y="2779039"/>
            <a:chExt cx="7179778" cy="1445478"/>
          </a:xfrm>
        </p:grpSpPr>
        <p:sp>
          <p:nvSpPr>
            <p:cNvPr id="23" name="文字方塊 22"/>
            <p:cNvSpPr txBox="1"/>
            <p:nvPr/>
          </p:nvSpPr>
          <p:spPr>
            <a:xfrm>
              <a:off x="5651789" y="3485853"/>
              <a:ext cx="2675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7.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輸入單位類別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名稱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新增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47566" y="2779039"/>
              <a:ext cx="4138809" cy="114472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5069891" y="3408079"/>
              <a:ext cx="613550" cy="44002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1407834" y="4691512"/>
            <a:ext cx="3377281" cy="1906571"/>
            <a:chOff x="254919" y="4681571"/>
            <a:chExt cx="3377281" cy="1906571"/>
          </a:xfrm>
        </p:grpSpPr>
        <p:grpSp>
          <p:nvGrpSpPr>
            <p:cNvPr id="17" name="群組 16"/>
            <p:cNvGrpSpPr/>
            <p:nvPr/>
          </p:nvGrpSpPr>
          <p:grpSpPr>
            <a:xfrm>
              <a:off x="254919" y="4681571"/>
              <a:ext cx="3377281" cy="1906571"/>
              <a:chOff x="2499325" y="4930605"/>
              <a:chExt cx="2936140" cy="1906571"/>
            </a:xfrm>
          </p:grpSpPr>
          <p:sp>
            <p:nvSpPr>
              <p:cNvPr id="18" name="圓角矩形 17"/>
              <p:cNvSpPr/>
              <p:nvPr/>
            </p:nvSpPr>
            <p:spPr>
              <a:xfrm flipV="1">
                <a:off x="3263966" y="4930605"/>
                <a:ext cx="306774" cy="746418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9" name="群組 18"/>
              <p:cNvGrpSpPr/>
              <p:nvPr/>
            </p:nvGrpSpPr>
            <p:grpSpPr>
              <a:xfrm>
                <a:off x="2499325" y="5349068"/>
                <a:ext cx="2936140" cy="1488108"/>
                <a:chOff x="1344441" y="2459686"/>
                <a:chExt cx="3365154" cy="1488108"/>
              </a:xfrm>
            </p:grpSpPr>
            <p:sp>
              <p:nvSpPr>
                <p:cNvPr id="20" name="文字方塊 19"/>
                <p:cNvSpPr txBox="1"/>
                <p:nvPr/>
              </p:nvSpPr>
              <p:spPr>
                <a:xfrm>
                  <a:off x="1344441" y="2885965"/>
                  <a:ext cx="3365154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8.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修改請點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  <a:ea typeface="微軟正黑體" panose="020B0604030504040204" pitchFamily="34" charset="-120"/>
                    </a:rPr>
                    <a:t>編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帶入上方視窗</a:t>
                  </a:r>
                  <a:endParaRPr lang="en-US" altLang="zh-TW" sz="2100" dirty="0">
                    <a:ea typeface="微軟正黑體" panose="020B0604030504040204" pitchFamily="34" charset="-120"/>
                  </a:endParaRPr>
                </a:p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   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修改後點選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存檔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鈕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；</a:t>
                  </a:r>
                  <a:endPara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en-US" altLang="zh-TW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刪除請勾選後按</a:t>
                  </a:r>
                  <a:endParaRPr lang="zh-TW" altLang="en-US" sz="21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1665255" y="2459686"/>
                  <a:ext cx="496688" cy="513963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6421" y="6226154"/>
              <a:ext cx="311173" cy="356711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5017816" y="5814126"/>
            <a:ext cx="528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：依不同計畫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系統預設帶入</a:t>
            </a:r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G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指導單位及</a:t>
            </a:r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M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主辦單位</a:t>
            </a:r>
            <a:endParaRPr lang="en-US" altLang="zh-TW" sz="16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          如有協辦或贊助單位</a:t>
            </a:r>
            <a:r>
              <a:rPr lang="zh-TW" altLang="en-US" sz="16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請自行新增</a:t>
            </a:r>
          </a:p>
        </p:txBody>
      </p:sp>
    </p:spTree>
    <p:extLst>
      <p:ext uri="{BB962C8B-B14F-4D97-AF65-F5344CB8AC3E}">
        <p14:creationId xmlns:p14="http://schemas.microsoft.com/office/powerpoint/2010/main" val="1735712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94291DB-134A-BFD9-F142-3D96820B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17" y="674915"/>
            <a:ext cx="6387939" cy="5461438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351823" y="5849516"/>
            <a:ext cx="3315483" cy="415498"/>
            <a:chOff x="3025425" y="4698948"/>
            <a:chExt cx="2882414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54142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05887" y="4698948"/>
              <a:ext cx="2301952" cy="415498"/>
              <a:chOff x="2612692" y="1809566"/>
              <a:chExt cx="263830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055693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下一步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12692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1361911" y="4545666"/>
            <a:ext cx="2678985" cy="1287525"/>
            <a:chOff x="-509899" y="4300924"/>
            <a:chExt cx="2678985" cy="864968"/>
          </a:xfrm>
        </p:grpSpPr>
        <p:sp>
          <p:nvSpPr>
            <p:cNvPr id="28" name="矩形 27"/>
            <p:cNvSpPr/>
            <p:nvPr/>
          </p:nvSpPr>
          <p:spPr>
            <a:xfrm>
              <a:off x="1147313" y="5003169"/>
              <a:ext cx="378792" cy="16272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單箭頭接點 28"/>
            <p:cNvCxnSpPr>
              <a:cxnSpLocks/>
            </p:cNvCxnSpPr>
            <p:nvPr/>
          </p:nvCxnSpPr>
          <p:spPr>
            <a:xfrm>
              <a:off x="972363" y="4613522"/>
              <a:ext cx="450585" cy="43340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-509899" y="4300924"/>
              <a:ext cx="2678985" cy="392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預設帶入帳號資料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多筆聯絡人請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設主要聯絡人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25310" y="2501852"/>
            <a:ext cx="7820415" cy="2220901"/>
            <a:chOff x="1304738" y="2485620"/>
            <a:chExt cx="7820415" cy="2220901"/>
          </a:xfrm>
        </p:grpSpPr>
        <p:grpSp>
          <p:nvGrpSpPr>
            <p:cNvPr id="5" name="群組 4"/>
            <p:cNvGrpSpPr/>
            <p:nvPr/>
          </p:nvGrpSpPr>
          <p:grpSpPr>
            <a:xfrm>
              <a:off x="1304738" y="2485620"/>
              <a:ext cx="7128861" cy="2220901"/>
              <a:chOff x="683047" y="2272731"/>
              <a:chExt cx="7352115" cy="2519413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5241278" y="2741807"/>
                <a:ext cx="2793884" cy="83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10.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輸入聯絡人資訊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sp>
            <p:nvSpPr>
              <p:cNvPr id="25" name="圓角矩形 24"/>
              <p:cNvSpPr/>
              <p:nvPr/>
            </p:nvSpPr>
            <p:spPr>
              <a:xfrm flipV="1">
                <a:off x="683047" y="2272731"/>
                <a:ext cx="4102765" cy="2519413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>
                <a:off x="4244851" y="3111139"/>
                <a:ext cx="9964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字方塊 30"/>
            <p:cNvSpPr txBox="1"/>
            <p:nvPr/>
          </p:nvSpPr>
          <p:spPr>
            <a:xfrm>
              <a:off x="5282919" y="3465783"/>
              <a:ext cx="38422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提醒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因個資法關係，請儘量填寫公務電話為主</a:t>
              </a:r>
              <a:endPara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endParaRPr>
            </a:p>
            <a:p>
              <a:r>
                <a:rPr lang="en-US" altLang="zh-TW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電話</a:t>
              </a:r>
              <a:r>
                <a:rPr lang="en-US" altLang="zh-TW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手機</a:t>
              </a:r>
              <a:r>
                <a:rPr lang="zh-TW" altLang="en-US" sz="1600" b="1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，</a:t>
              </a:r>
              <a:r>
                <a:rPr lang="zh-TW" altLang="en-US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請輸入其中一欄</a:t>
              </a:r>
              <a:r>
                <a:rPr lang="en-US" altLang="zh-TW" sz="16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795321" y="5559964"/>
            <a:ext cx="5754728" cy="1300113"/>
            <a:chOff x="271321" y="5559964"/>
            <a:chExt cx="5754728" cy="1300113"/>
          </a:xfrm>
        </p:grpSpPr>
        <p:grpSp>
          <p:nvGrpSpPr>
            <p:cNvPr id="17" name="群組 16"/>
            <p:cNvGrpSpPr/>
            <p:nvPr/>
          </p:nvGrpSpPr>
          <p:grpSpPr>
            <a:xfrm>
              <a:off x="271321" y="5559964"/>
              <a:ext cx="5559466" cy="1300113"/>
              <a:chOff x="2515519" y="5141508"/>
              <a:chExt cx="4833288" cy="1300113"/>
            </a:xfrm>
          </p:grpSpPr>
          <p:sp>
            <p:nvSpPr>
              <p:cNvPr id="18" name="圓角矩形 17"/>
              <p:cNvSpPr/>
              <p:nvPr/>
            </p:nvSpPr>
            <p:spPr>
              <a:xfrm flipV="1">
                <a:off x="3162617" y="5141508"/>
                <a:ext cx="281263" cy="317545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9" name="群組 18"/>
              <p:cNvGrpSpPr/>
              <p:nvPr/>
            </p:nvGrpSpPr>
            <p:grpSpPr>
              <a:xfrm>
                <a:off x="2515519" y="5344328"/>
                <a:ext cx="4833288" cy="1097293"/>
                <a:chOff x="1363001" y="2454946"/>
                <a:chExt cx="5539504" cy="1097293"/>
              </a:xfrm>
            </p:grpSpPr>
            <p:sp>
              <p:nvSpPr>
                <p:cNvPr id="20" name="文字方塊 19"/>
                <p:cNvSpPr txBox="1"/>
                <p:nvPr/>
              </p:nvSpPr>
              <p:spPr>
                <a:xfrm>
                  <a:off x="1363001" y="2813575"/>
                  <a:ext cx="553950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11.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修改請點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  <a:ea typeface="微軟正黑體" panose="020B0604030504040204" pitchFamily="34" charset="-120"/>
                    </a:rPr>
                    <a:t>編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帶入上方視窗</a:t>
                  </a:r>
                  <a:endParaRPr lang="en-US" altLang="zh-TW" sz="2100" dirty="0">
                    <a:ea typeface="微軟正黑體" panose="020B0604030504040204" pitchFamily="34" charset="-120"/>
                  </a:endParaRPr>
                </a:p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     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修改後點選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存檔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鈕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；刪除請勾選後按</a:t>
                  </a:r>
                  <a:endParaRPr lang="zh-TW" altLang="en-US" sz="21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1923074" y="2454946"/>
                  <a:ext cx="159614" cy="420301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5524" y="6375816"/>
              <a:ext cx="390525" cy="447675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22777AE-3023-0306-815E-D3D388A6EA67}"/>
              </a:ext>
            </a:extLst>
          </p:cNvPr>
          <p:cNvGrpSpPr/>
          <p:nvPr/>
        </p:nvGrpSpPr>
        <p:grpSpPr>
          <a:xfrm>
            <a:off x="3181473" y="4352598"/>
            <a:ext cx="7540902" cy="584775"/>
            <a:chOff x="1227349" y="4866917"/>
            <a:chExt cx="6473660" cy="58477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A0FA3F-721E-6921-C497-CE1151A7F995}"/>
                </a:ext>
              </a:extLst>
            </p:cNvPr>
            <p:cNvSpPr/>
            <p:nvPr/>
          </p:nvSpPr>
          <p:spPr>
            <a:xfrm>
              <a:off x="1227349" y="4932448"/>
              <a:ext cx="844849" cy="21957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3EAA746B-0954-C2B4-6ED2-187AD8CF5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2198" y="5059985"/>
              <a:ext cx="2397353" cy="90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659BBD9-1DE3-5870-4A83-43727350A8A8}"/>
                </a:ext>
              </a:extLst>
            </p:cNvPr>
            <p:cNvSpPr txBox="1"/>
            <p:nvPr/>
          </p:nvSpPr>
          <p:spPr>
            <a:xfrm>
              <a:off x="4505806" y="4866917"/>
              <a:ext cx="3195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i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運動平台</a:t>
              </a:r>
              <a:r>
                <a:rPr lang="en-US" altLang="zh-TW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活動專區要公開聯絡人資訊請選</a:t>
              </a:r>
              <a:r>
                <a:rPr lang="en-US" altLang="zh-TW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是</a:t>
              </a:r>
              <a:r>
                <a:rPr lang="en-US" altLang="zh-TW" sz="1600" dirty="0">
                  <a:ea typeface="微軟正黑體" panose="020B0604030504040204" pitchFamily="34" charset="-120"/>
                  <a:sym typeface="Wingdings" panose="05000000000000000000" pitchFamily="2" charset="2"/>
                </a:rPr>
                <a:t>』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77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25E5A17-6190-7D65-733D-BC3DB4AC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11" y="668476"/>
            <a:ext cx="6970298" cy="34239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1C453C-97C5-E14B-66E9-EC377E69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64" y="4073986"/>
            <a:ext cx="7029450" cy="252983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584960" y="6383723"/>
            <a:ext cx="3196523" cy="474277"/>
            <a:chOff x="3195417" y="4720350"/>
            <a:chExt cx="2778992" cy="474277"/>
          </a:xfrm>
        </p:grpSpPr>
        <p:sp>
          <p:nvSpPr>
            <p:cNvPr id="12" name="圓角矩形 11"/>
            <p:cNvSpPr/>
            <p:nvPr/>
          </p:nvSpPr>
          <p:spPr>
            <a:xfrm flipV="1">
              <a:off x="3195417" y="4720350"/>
              <a:ext cx="567027" cy="3464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779129"/>
              <a:ext cx="2304047" cy="415498"/>
              <a:chOff x="2686587" y="1889747"/>
              <a:chExt cx="264070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31988" y="1889747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下一步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>
                <a:stCxn id="15" idx="1"/>
              </p:cNvCxnSpPr>
              <p:nvPr/>
            </p:nvCxnSpPr>
            <p:spPr>
              <a:xfrm flipH="1" flipV="1">
                <a:off x="2686587" y="2014270"/>
                <a:ext cx="445401" cy="832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187726" y="1074806"/>
            <a:ext cx="7621481" cy="3163822"/>
            <a:chOff x="724858" y="1622980"/>
            <a:chExt cx="7621481" cy="3163822"/>
          </a:xfrm>
        </p:grpSpPr>
        <p:sp>
          <p:nvSpPr>
            <p:cNvPr id="23" name="文字方塊 22"/>
            <p:cNvSpPr txBox="1"/>
            <p:nvPr/>
          </p:nvSpPr>
          <p:spPr>
            <a:xfrm>
              <a:off x="5284044" y="1622980"/>
              <a:ext cx="3062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13.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依場次資料不同輸入畫面上紅色星號欄位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新增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  <a:endParaRPr lang="en-US" altLang="zh-TW" sz="2100" dirty="0"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ea typeface="微軟正黑體" panose="020B0604030504040204" pitchFamily="34" charset="-120"/>
                </a:rPr>
                <a:t>多場次請重覆新增動作</a:t>
              </a:r>
              <a:r>
                <a:rPr lang="en-US" altLang="zh-TW" dirty="0">
                  <a:ea typeface="微軟正黑體" panose="020B0604030504040204" pitchFamily="34" charset="-120"/>
                </a:rPr>
                <a:t>)</a:t>
              </a:r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724858" y="1765907"/>
              <a:ext cx="4503135" cy="302089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821729" y="2106154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2733964" y="2788934"/>
            <a:ext cx="5708038" cy="427225"/>
            <a:chOff x="1274265" y="5003169"/>
            <a:chExt cx="5708038" cy="427225"/>
          </a:xfrm>
        </p:grpSpPr>
        <p:sp>
          <p:nvSpPr>
            <p:cNvPr id="18" name="矩形 17"/>
            <p:cNvSpPr/>
            <p:nvPr/>
          </p:nvSpPr>
          <p:spPr>
            <a:xfrm>
              <a:off x="1274265" y="5003169"/>
              <a:ext cx="1699413" cy="16606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單箭頭接點 18"/>
            <p:cNvCxnSpPr>
              <a:cxnSpLocks/>
            </p:cNvCxnSpPr>
            <p:nvPr/>
          </p:nvCxnSpPr>
          <p:spPr>
            <a:xfrm flipH="1" flipV="1">
              <a:off x="2973678" y="5091840"/>
              <a:ext cx="1139254" cy="9176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4417530" y="5091840"/>
              <a:ext cx="2564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場次可下拉選擇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48" y="2685712"/>
            <a:ext cx="2152650" cy="94529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76525" y="2708695"/>
            <a:ext cx="4123368" cy="662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082564" y="5418270"/>
            <a:ext cx="2238968" cy="1520749"/>
            <a:chOff x="-3006107" y="7865740"/>
            <a:chExt cx="2502013" cy="1520749"/>
          </a:xfrm>
        </p:grpSpPr>
        <p:sp>
          <p:nvSpPr>
            <p:cNvPr id="27" name="矩形 26"/>
            <p:cNvSpPr/>
            <p:nvPr/>
          </p:nvSpPr>
          <p:spPr>
            <a:xfrm>
              <a:off x="-3006107" y="7865740"/>
              <a:ext cx="1137570" cy="247325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>
              <a:cxnSpLocks/>
            </p:cNvCxnSpPr>
            <p:nvPr/>
          </p:nvCxnSpPr>
          <p:spPr>
            <a:xfrm flipV="1">
              <a:off x="-2386119" y="8067973"/>
              <a:ext cx="0" cy="81566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-2901259" y="8801714"/>
              <a:ext cx="2397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匯入場次</a:t>
              </a:r>
              <a:endParaRPr lang="en-US" altLang="zh-TW" sz="1600" dirty="0">
                <a:ea typeface="微軟正黑體" panose="020B0604030504040204" pitchFamily="34" charset="-120"/>
              </a:endParaRPr>
            </a:p>
            <a:p>
              <a:r>
                <a:rPr lang="en-US" altLang="zh-TW" sz="16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ea typeface="微軟正黑體" panose="020B0604030504040204" pitchFamily="34" charset="-120"/>
                </a:rPr>
                <a:t>請見下頁說明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788908" y="2317098"/>
            <a:ext cx="2702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Ex:</a:t>
            </a:r>
          </a:p>
          <a:p>
            <a:r>
              <a:rPr lang="zh-TW" altLang="en-US" sz="14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單日：</a:t>
            </a:r>
            <a:r>
              <a:rPr lang="zh-TW" altLang="en-US" sz="1400" dirty="0">
                <a:ea typeface="微軟正黑體" panose="020B0604030504040204" pitchFamily="34" charset="-120"/>
              </a:rPr>
              <a:t>直接輸入日期</a:t>
            </a:r>
          </a:p>
          <a:p>
            <a:r>
              <a:rPr lang="zh-TW" altLang="en-US" sz="14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單月：</a:t>
            </a:r>
            <a:r>
              <a:rPr lang="en-US" altLang="zh-TW" sz="1400" dirty="0"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ea typeface="微軟正黑體" panose="020B0604030504040204" pitchFamily="34" charset="-120"/>
              </a:rPr>
              <a:t>月</a:t>
            </a:r>
            <a:r>
              <a:rPr lang="en-US" altLang="zh-TW" sz="1400" dirty="0"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ea typeface="微軟正黑體" panose="020B0604030504040204" pitchFamily="34" charset="-120"/>
              </a:rPr>
              <a:t>日、</a:t>
            </a:r>
            <a:r>
              <a:rPr lang="en-US" altLang="zh-TW" sz="1400" dirty="0"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ea typeface="微軟正黑體" panose="020B0604030504040204" pitchFamily="34" charset="-120"/>
              </a:rPr>
              <a:t>月</a:t>
            </a:r>
            <a:r>
              <a:rPr lang="en-US" altLang="zh-TW" sz="1400" dirty="0">
                <a:ea typeface="微軟正黑體" panose="020B0604030504040204" pitchFamily="34" charset="-120"/>
              </a:rPr>
              <a:t>6</a:t>
            </a:r>
            <a:r>
              <a:rPr lang="zh-TW" altLang="en-US" sz="1400" dirty="0">
                <a:ea typeface="微軟正黑體" panose="020B0604030504040204" pitchFamily="34" charset="-120"/>
              </a:rPr>
              <a:t>日</a:t>
            </a:r>
            <a:endParaRPr lang="en-US" altLang="zh-TW" sz="1400" dirty="0"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ea typeface="微軟正黑體" panose="020B0604030504040204" pitchFamily="34" charset="-120"/>
              </a:rPr>
              <a:t>課程週期類別</a:t>
            </a:r>
            <a:r>
              <a:rPr lang="en-US" altLang="zh-TW" sz="1400" dirty="0"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ea typeface="微軟正黑體" panose="020B0604030504040204" pitchFamily="34" charset="-120"/>
              </a:rPr>
              <a:t>單月，選擇月份並輸入</a:t>
            </a:r>
            <a:r>
              <a:rPr lang="en-US" altLang="zh-TW" sz="1400" dirty="0">
                <a:ea typeface="微軟正黑體" panose="020B0604030504040204" pitchFamily="34" charset="-120"/>
              </a:rPr>
              <a:t>2,6</a:t>
            </a:r>
            <a:r>
              <a:rPr lang="zh-TW" altLang="en-US" sz="1400" dirty="0">
                <a:ea typeface="微軟正黑體" panose="020B0604030504040204" pitchFamily="34" charset="-120"/>
              </a:rPr>
              <a:t>日期。</a:t>
            </a:r>
            <a:r>
              <a:rPr lang="en-US" altLang="zh-TW" sz="1400" dirty="0"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ea typeface="微軟正黑體" panose="020B0604030504040204" pitchFamily="34" charset="-120"/>
              </a:rPr>
              <a:t>以逗號分開</a:t>
            </a:r>
            <a:r>
              <a:rPr lang="en-US" altLang="zh-TW" sz="1400" dirty="0">
                <a:ea typeface="微軟正黑體" panose="020B0604030504040204" pitchFamily="34" charset="-120"/>
              </a:rPr>
              <a:t>)</a:t>
            </a:r>
            <a:endParaRPr lang="zh-TW" altLang="en-US" sz="1400" dirty="0"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每週：</a:t>
            </a:r>
            <a:r>
              <a:rPr lang="en-US" altLang="zh-TW" sz="1400" dirty="0">
                <a:ea typeface="微軟正黑體" panose="020B0604030504040204" pitchFamily="34" charset="-120"/>
              </a:rPr>
              <a:t>8/1-8/15</a:t>
            </a:r>
            <a:r>
              <a:rPr lang="zh-TW" altLang="en-US" sz="1400" dirty="0">
                <a:ea typeface="微軟正黑體" panose="020B0604030504040204" pitchFamily="34" charset="-120"/>
              </a:rPr>
              <a:t>每週三</a:t>
            </a:r>
            <a:endParaRPr lang="en-US" altLang="zh-TW" sz="1400" dirty="0"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ea typeface="微軟正黑體" panose="020B0604030504040204" pitchFamily="34" charset="-120"/>
              </a:rPr>
              <a:t>課程週期類別</a:t>
            </a:r>
            <a:r>
              <a:rPr lang="en-US" altLang="zh-TW" sz="1400" dirty="0"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</a:rPr>
              <a:t>每週，課程起訖輸入</a:t>
            </a:r>
            <a:r>
              <a:rPr lang="en-US" altLang="zh-TW" sz="1400" dirty="0">
                <a:ea typeface="微軟正黑體" panose="020B0604030504040204" pitchFamily="34" charset="-120"/>
              </a:rPr>
              <a:t>8/1-8/15</a:t>
            </a:r>
            <a:r>
              <a:rPr lang="zh-TW" altLang="en-US" sz="1400" dirty="0">
                <a:ea typeface="微軟正黑體" panose="020B0604030504040204" pitchFamily="34" charset="-120"/>
              </a:rPr>
              <a:t>勾選每週三</a:t>
            </a:r>
          </a:p>
          <a:p>
            <a:r>
              <a:rPr lang="zh-TW" altLang="en-US" sz="14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連續：</a:t>
            </a:r>
            <a:r>
              <a:rPr lang="en-US" altLang="zh-TW" sz="1400" dirty="0">
                <a:ea typeface="微軟正黑體" panose="020B0604030504040204" pitchFamily="34" charset="-120"/>
              </a:rPr>
              <a:t>3/1~3/3</a:t>
            </a:r>
            <a:r>
              <a:rPr lang="zh-TW" altLang="en-US" sz="1400" dirty="0">
                <a:ea typeface="微軟正黑體" panose="020B0604030504040204" pitchFamily="34" charset="-120"/>
              </a:rPr>
              <a:t>每天</a:t>
            </a:r>
            <a:r>
              <a:rPr lang="en-US" altLang="zh-TW" sz="1400" b="1" dirty="0"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ea typeface="微軟正黑體" panose="020B0604030504040204" pitchFamily="34" charset="-120"/>
              </a:rPr>
              <a:t>建議少用</a:t>
            </a:r>
            <a:r>
              <a:rPr lang="en-US" altLang="zh-TW" sz="1400" b="1" dirty="0"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400" dirty="0">
                <a:ea typeface="微軟正黑體" panose="020B0604030504040204" pitchFamily="34" charset="-120"/>
              </a:rPr>
              <a:t>課程週期類別</a:t>
            </a:r>
            <a:r>
              <a:rPr lang="en-US" altLang="zh-TW" sz="1400" dirty="0"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</a:rPr>
              <a:t>連續，課程起訖輸入</a:t>
            </a:r>
            <a:r>
              <a:rPr lang="en-US" altLang="zh-TW" sz="1400" dirty="0">
                <a:ea typeface="微軟正黑體" panose="020B0604030504040204" pitchFamily="34" charset="-120"/>
              </a:rPr>
              <a:t>3/1-3/3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3FB7256-1503-2293-362F-C756540119CD}"/>
              </a:ext>
            </a:extLst>
          </p:cNvPr>
          <p:cNvSpPr txBox="1"/>
          <p:nvPr/>
        </p:nvSpPr>
        <p:spPr>
          <a:xfrm>
            <a:off x="6135386" y="5033495"/>
            <a:ext cx="5070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活動場次明細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，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請不要填寫</a:t>
            </a:r>
            <a:r>
              <a:rPr lang="en-US" altLang="zh-TW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1150101-1151030/</a:t>
            </a:r>
            <a:r>
              <a:rPr lang="zh-TW" altLang="en-US" sz="1400" b="0" i="0" dirty="0">
                <a:solidFill>
                  <a:srgbClr val="FF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連續</a:t>
            </a:r>
            <a:r>
              <a:rPr lang="en-US" altLang="zh-TW" sz="1400" dirty="0"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是指</a:t>
            </a:r>
            <a:r>
              <a:rPr lang="en-US" altLang="zh-TW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’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每天</a:t>
            </a:r>
            <a:r>
              <a:rPr lang="en-US" altLang="zh-TW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’</a:t>
            </a:r>
          </a:p>
          <a:p>
            <a:r>
              <a:rPr lang="en-US" altLang="zh-TW" sz="14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14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活動場次日期填寫</a:t>
            </a:r>
            <a:r>
              <a:rPr lang="en-US" altLang="zh-TW" sz="14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1150102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 ，應為活動不會異動日期再填寫</a:t>
            </a:r>
            <a:endParaRPr lang="en-US" altLang="zh-TW" sz="14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避免事後變更逾時</a:t>
            </a:r>
            <a:r>
              <a:rPr lang="en-US" altLang="zh-TW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063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EDD81A0-2F77-BC6A-F04F-FC7C47E8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62" y="4440387"/>
            <a:ext cx="7033873" cy="19259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95" y="1951673"/>
            <a:ext cx="5926454" cy="23656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21" y="709130"/>
            <a:ext cx="1590675" cy="1106792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1" name="群組 30"/>
          <p:cNvGrpSpPr/>
          <p:nvPr/>
        </p:nvGrpSpPr>
        <p:grpSpPr>
          <a:xfrm>
            <a:off x="2110597" y="700894"/>
            <a:ext cx="5080779" cy="356878"/>
            <a:chOff x="-128270" y="6365777"/>
            <a:chExt cx="5677695" cy="356878"/>
          </a:xfrm>
        </p:grpSpPr>
        <p:sp>
          <p:nvSpPr>
            <p:cNvPr id="32" name="矩形 31"/>
            <p:cNvSpPr/>
            <p:nvPr/>
          </p:nvSpPr>
          <p:spPr>
            <a:xfrm>
              <a:off x="-128270" y="6365777"/>
              <a:ext cx="1360601" cy="356878"/>
            </a:xfrm>
            <a:prstGeom prst="rect">
              <a:avLst/>
            </a:prstGeom>
            <a:noFill/>
            <a:ln w="57150" cap="flat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 flipV="1">
              <a:off x="1242974" y="6509763"/>
              <a:ext cx="1095068" cy="3445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2338041" y="6384101"/>
              <a:ext cx="3211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匯入場次明細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585050" y="2731633"/>
            <a:ext cx="5079414" cy="338554"/>
            <a:chOff x="3094538" y="6208073"/>
            <a:chExt cx="5851817" cy="338554"/>
          </a:xfrm>
        </p:grpSpPr>
        <p:sp>
          <p:nvSpPr>
            <p:cNvPr id="29" name="矩形 28"/>
            <p:cNvSpPr/>
            <p:nvPr/>
          </p:nvSpPr>
          <p:spPr>
            <a:xfrm>
              <a:off x="3094538" y="6251996"/>
              <a:ext cx="1047606" cy="2061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4039057" y="6355091"/>
              <a:ext cx="2101345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6136327" y="6208073"/>
              <a:ext cx="2810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2.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1600" b="1" u="sng" dirty="0">
                  <a:solidFill>
                    <a:srgbClr val="0070C0"/>
                  </a:solidFill>
                  <a:ea typeface="微軟正黑體" panose="020B0604030504040204" pitchFamily="34" charset="-120"/>
                </a:rPr>
                <a:t>匯入格式範例下載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110594" y="6013120"/>
            <a:ext cx="7116531" cy="720674"/>
            <a:chOff x="2917750" y="6146759"/>
            <a:chExt cx="7116531" cy="720674"/>
          </a:xfrm>
        </p:grpSpPr>
        <p:cxnSp>
          <p:nvCxnSpPr>
            <p:cNvPr id="40" name="直線單箭頭接點 39"/>
            <p:cNvCxnSpPr/>
            <p:nvPr/>
          </p:nvCxnSpPr>
          <p:spPr>
            <a:xfrm flipV="1">
              <a:off x="4816844" y="6146759"/>
              <a:ext cx="0" cy="38212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2917750" y="6528879"/>
              <a:ext cx="7116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4.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在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Excel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裡輸入場次資料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欄位一定要輸入，否則無法匯入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儲存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Excel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檔</a:t>
              </a:r>
              <a:endPara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120120" y="4091715"/>
            <a:ext cx="4021266" cy="338554"/>
            <a:chOff x="2337921" y="6747388"/>
            <a:chExt cx="4916291" cy="338554"/>
          </a:xfrm>
        </p:grpSpPr>
        <p:sp>
          <p:nvSpPr>
            <p:cNvPr id="37" name="矩形 36"/>
            <p:cNvSpPr/>
            <p:nvPr/>
          </p:nvSpPr>
          <p:spPr>
            <a:xfrm>
              <a:off x="2337921" y="6757516"/>
              <a:ext cx="1476906" cy="2460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>
              <a:off x="3697371" y="6880541"/>
              <a:ext cx="145625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5153620" y="6747388"/>
              <a:ext cx="2100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3.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點選檔案開啟</a:t>
              </a:r>
              <a:endParaRPr lang="zh-TW" altLang="en-US" sz="1600" b="1" u="sng" dirty="0">
                <a:solidFill>
                  <a:srgbClr val="0070C0"/>
                </a:solidFill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11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20" y="763504"/>
            <a:ext cx="4542550" cy="239036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200553" y="1859357"/>
            <a:ext cx="2858544" cy="3862779"/>
            <a:chOff x="127218" y="1515187"/>
            <a:chExt cx="2858544" cy="386277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8" y="3451963"/>
              <a:ext cx="2858544" cy="192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群組 30"/>
            <p:cNvGrpSpPr/>
            <p:nvPr/>
          </p:nvGrpSpPr>
          <p:grpSpPr>
            <a:xfrm>
              <a:off x="596120" y="1515187"/>
              <a:ext cx="2389642" cy="1923779"/>
              <a:chOff x="-1895210" y="6365777"/>
              <a:chExt cx="2670389" cy="192377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128271" y="6365777"/>
                <a:ext cx="903450" cy="356878"/>
              </a:xfrm>
              <a:prstGeom prst="rect">
                <a:avLst/>
              </a:prstGeom>
              <a:noFill/>
              <a:ln w="57150" cap="flat">
                <a:solidFill>
                  <a:srgbClr val="FE10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3" name="直線單箭頭接點 32"/>
              <p:cNvCxnSpPr/>
              <p:nvPr/>
            </p:nvCxnSpPr>
            <p:spPr>
              <a:xfrm flipV="1">
                <a:off x="-1145392" y="6643622"/>
                <a:ext cx="1255032" cy="135841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/>
              <p:cNvSpPr txBox="1"/>
              <p:nvPr/>
            </p:nvSpPr>
            <p:spPr>
              <a:xfrm>
                <a:off x="-1895210" y="7951002"/>
                <a:ext cx="2508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16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選擇檔案</a:t>
                </a:r>
                <a:r>
                  <a:rPr lang="en-US" altLang="zh-TW" sz="16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16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4271481" y="2718076"/>
            <a:ext cx="4859653" cy="363141"/>
            <a:chOff x="2361212" y="6279248"/>
            <a:chExt cx="5435088" cy="363141"/>
          </a:xfrm>
        </p:grpSpPr>
        <p:sp>
          <p:nvSpPr>
            <p:cNvPr id="29" name="矩形 28"/>
            <p:cNvSpPr/>
            <p:nvPr/>
          </p:nvSpPr>
          <p:spPr>
            <a:xfrm>
              <a:off x="2361212" y="6279248"/>
              <a:ext cx="1190117" cy="3536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3551329" y="6456056"/>
              <a:ext cx="1059767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730603" y="6303835"/>
              <a:ext cx="3065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7.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匯入場次資料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  <a:endParaRPr lang="zh-TW" altLang="en-US" sz="1600" b="1" u="sng" dirty="0">
                <a:solidFill>
                  <a:srgbClr val="0070C0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807617" y="5532744"/>
            <a:ext cx="1853684" cy="885117"/>
            <a:chOff x="2129653" y="6353721"/>
            <a:chExt cx="2266264" cy="885117"/>
          </a:xfrm>
        </p:grpSpPr>
        <p:sp>
          <p:nvSpPr>
            <p:cNvPr id="37" name="矩形 36"/>
            <p:cNvSpPr/>
            <p:nvPr/>
          </p:nvSpPr>
          <p:spPr>
            <a:xfrm>
              <a:off x="2443227" y="6353721"/>
              <a:ext cx="605967" cy="2460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 flipV="1">
              <a:off x="2794116" y="6535758"/>
              <a:ext cx="302983" cy="36452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2129653" y="6900284"/>
              <a:ext cx="226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ea typeface="微軟正黑體" panose="020B0604030504040204" pitchFamily="34" charset="-120"/>
                </a:rPr>
                <a:t>6.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開啟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110068" y="3438966"/>
            <a:ext cx="55579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ea typeface="微軟正黑體" panose="020B0604030504040204" pitchFamily="34" charset="-120"/>
              </a:rPr>
              <a:t>提醒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ea typeface="微軟正黑體" panose="020B0604030504040204" pitchFamily="34" charset="-120"/>
              </a:rPr>
              <a:t>僅提供</a:t>
            </a:r>
            <a:r>
              <a:rPr lang="zh-TW" alt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單日</a:t>
            </a:r>
            <a:r>
              <a:rPr lang="zh-TW" altLang="en-US" dirty="0">
                <a:ea typeface="微軟正黑體" panose="020B0604030504040204" pitchFamily="34" charset="-120"/>
              </a:rPr>
              <a:t>活動匯入，可同時匯入多筆。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2.Excel</a:t>
            </a:r>
            <a:r>
              <a:rPr lang="zh-TW" altLang="en-US" dirty="0">
                <a:ea typeface="微軟正黑體" panose="020B0604030504040204" pitchFamily="34" charset="-120"/>
              </a:rPr>
              <a:t>匯入的活動，</a:t>
            </a:r>
            <a:r>
              <a:rPr lang="zh-TW" alt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並不是</a:t>
            </a:r>
            <a:r>
              <a:rPr lang="zh-TW" altLang="en-US" dirty="0">
                <a:ea typeface="微軟正黑體" panose="020B0604030504040204" pitchFamily="34" charset="-120"/>
              </a:rPr>
              <a:t>以覆蓋方式上傳活動，</a:t>
            </a:r>
            <a:endParaRPr lang="en-US" altLang="zh-TW" b="1" dirty="0">
              <a:ea typeface="微軟正黑體" panose="020B0604030504040204" pitchFamily="34" charset="-120"/>
            </a:endParaRPr>
          </a:p>
          <a:p>
            <a:r>
              <a:rPr lang="en-US" altLang="zh-TW" b="1" dirty="0"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ea typeface="微軟正黑體" panose="020B0604030504040204" pitchFamily="34" charset="-120"/>
              </a:rPr>
              <a:t>若是用同一份</a:t>
            </a:r>
            <a:r>
              <a:rPr lang="en-US" altLang="zh-TW" dirty="0">
                <a:ea typeface="微軟正黑體" panose="020B0604030504040204" pitchFamily="34" charset="-120"/>
              </a:rPr>
              <a:t>Excel</a:t>
            </a:r>
            <a:r>
              <a:rPr lang="zh-TW" altLang="en-US" dirty="0">
                <a:ea typeface="微軟正黑體" panose="020B0604030504040204" pitchFamily="34" charset="-120"/>
              </a:rPr>
              <a:t>修改，請先</a:t>
            </a:r>
            <a:r>
              <a:rPr lang="zh-TW" altLang="en-US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刪除</a:t>
            </a:r>
            <a:r>
              <a:rPr lang="zh-TW" altLang="en-US" dirty="0">
                <a:ea typeface="微軟正黑體" panose="020B0604030504040204" pitchFamily="34" charset="-120"/>
              </a:rPr>
              <a:t>原活動再匯入。</a:t>
            </a:r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rgbClr val="0000FF"/>
                </a:solidFill>
                <a:ea typeface="微軟正黑體" panose="020B0604030504040204" pitchFamily="34" charset="-120"/>
              </a:rPr>
              <a:t>場次分類</a:t>
            </a:r>
            <a:r>
              <a:rPr lang="en-US" altLang="zh-TW" dirty="0">
                <a:solidFill>
                  <a:srgbClr val="0000FF"/>
                </a:solidFill>
                <a:ea typeface="微軟正黑體" panose="020B0604030504040204" pitchFamily="34" charset="-120"/>
              </a:rPr>
              <a:t>2.0</a:t>
            </a:r>
            <a:r>
              <a:rPr lang="zh-TW" altLang="en-US" dirty="0">
                <a:solidFill>
                  <a:srgbClr val="0000FF"/>
                </a:solidFill>
                <a:ea typeface="微軟正黑體" panose="020B0604030504040204" pitchFamily="34" charset="-120"/>
              </a:rPr>
              <a:t>版</a:t>
            </a:r>
            <a:r>
              <a:rPr lang="zh-TW" altLang="en-US" dirty="0">
                <a:ea typeface="微軟正黑體" panose="020B0604030504040204" pitchFamily="34" charset="-120"/>
              </a:rPr>
              <a:t>只有</a:t>
            </a:r>
            <a:r>
              <a:rPr lang="zh-TW" altLang="en-US" dirty="0">
                <a:solidFill>
                  <a:srgbClr val="0000FF"/>
                </a:solidFill>
                <a:ea typeface="微軟正黑體" panose="020B0604030504040204" pitchFamily="34" charset="-120"/>
              </a:rPr>
              <a:t>系列活動</a:t>
            </a:r>
            <a:r>
              <a:rPr lang="zh-TW" altLang="en-US" dirty="0">
                <a:ea typeface="微軟正黑體" panose="020B0604030504040204" pitchFamily="34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ea typeface="微軟正黑體" panose="020B0604030504040204" pitchFamily="34" charset="-120"/>
              </a:rPr>
              <a:t>運動課程</a:t>
            </a:r>
            <a:r>
              <a:rPr lang="zh-TW" altLang="en-US" dirty="0">
                <a:ea typeface="微軟正黑體" panose="020B0604030504040204" pitchFamily="34" charset="-120"/>
              </a:rPr>
              <a:t>。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0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838C23C-DC9B-7C90-3ED2-157A12EF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55" y="667070"/>
            <a:ext cx="6538454" cy="558810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362274" y="5885456"/>
            <a:ext cx="3217189" cy="415498"/>
            <a:chOff x="3406549" y="4765922"/>
            <a:chExt cx="2796959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406549" y="4845832"/>
              <a:ext cx="561009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854714" y="4765922"/>
              <a:ext cx="2348794" cy="415498"/>
              <a:chOff x="2897875" y="1876540"/>
              <a:chExt cx="2691989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394561" y="1876540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下一步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897875" y="2084288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652270" y="1223686"/>
            <a:ext cx="7152984" cy="2807403"/>
            <a:chOff x="1160185" y="1595519"/>
            <a:chExt cx="7152984" cy="2807403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37139" y="1595519"/>
              <a:ext cx="297603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15.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依經費項目不同輸入畫面上紅色星號欄位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新增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60185" y="2807047"/>
              <a:ext cx="3435048" cy="15958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128103" y="2457646"/>
              <a:ext cx="1249478" cy="51941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2503656" y="5386500"/>
            <a:ext cx="4052940" cy="1507906"/>
            <a:chOff x="1147314" y="6431530"/>
            <a:chExt cx="4052940" cy="1507906"/>
          </a:xfrm>
        </p:grpSpPr>
        <p:sp>
          <p:nvSpPr>
            <p:cNvPr id="19" name="矩形 18"/>
            <p:cNvSpPr/>
            <p:nvPr/>
          </p:nvSpPr>
          <p:spPr>
            <a:xfrm>
              <a:off x="1147314" y="6431530"/>
              <a:ext cx="289682" cy="59968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 flipV="1">
              <a:off x="1436996" y="7031211"/>
              <a:ext cx="336915" cy="3234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569413" y="7354661"/>
              <a:ext cx="3630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微軟正黑體" panose="020B0604030504040204" pitchFamily="34" charset="-120"/>
                </a:rPr>
                <a:t>複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copy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一筆資料帶到畫面上方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直接修改後點選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新增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637675" y="4434673"/>
            <a:ext cx="4346153" cy="612291"/>
            <a:chOff x="-77971" y="6128143"/>
            <a:chExt cx="4856760" cy="612291"/>
          </a:xfrm>
        </p:grpSpPr>
        <p:sp>
          <p:nvSpPr>
            <p:cNvPr id="32" name="矩形 31"/>
            <p:cNvSpPr/>
            <p:nvPr/>
          </p:nvSpPr>
          <p:spPr>
            <a:xfrm>
              <a:off x="-77971" y="6470630"/>
              <a:ext cx="1114555" cy="269804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>
              <a:off x="999133" y="6322645"/>
              <a:ext cx="803626" cy="19577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128143"/>
              <a:ext cx="2976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由其他計畫帶入經費項目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ea typeface="微軟正黑體" panose="020B0604030504040204" pitchFamily="34" charset="-120"/>
                </a:rPr>
                <a:t>請見下頁說明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483946" y="2988621"/>
            <a:ext cx="5828985" cy="760371"/>
            <a:chOff x="3248793" y="2357067"/>
            <a:chExt cx="5828985" cy="760371"/>
          </a:xfrm>
        </p:grpSpPr>
        <p:sp>
          <p:nvSpPr>
            <p:cNvPr id="2" name="矩形 1"/>
            <p:cNvSpPr/>
            <p:nvPr/>
          </p:nvSpPr>
          <p:spPr>
            <a:xfrm>
              <a:off x="4971605" y="2357067"/>
              <a:ext cx="41061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輸入申請補助經費後，點選畫面任一地方或按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TAB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鍵自動會帶出</a:t>
              </a:r>
              <a:r>
                <a:rPr lang="zh-TW" altLang="en-US" sz="1600" b="1" dirty="0">
                  <a:ea typeface="微軟正黑體" panose="020B0604030504040204" pitchFamily="34" charset="-120"/>
                </a:rPr>
                <a:t>自籌經費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在畫面上</a:t>
              </a:r>
            </a:p>
          </p:txBody>
        </p:sp>
        <p:cxnSp>
          <p:nvCxnSpPr>
            <p:cNvPr id="27" name="直線單箭頭接點 26"/>
            <p:cNvCxnSpPr>
              <a:cxnSpLocks/>
              <a:stCxn id="2" idx="1"/>
            </p:cNvCxnSpPr>
            <p:nvPr/>
          </p:nvCxnSpPr>
          <p:spPr>
            <a:xfrm flipH="1">
              <a:off x="3248793" y="2649455"/>
              <a:ext cx="1722812" cy="46798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984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8B01502-0D7F-9120-F570-323DE16E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80" y="1540149"/>
            <a:ext cx="5133975" cy="1485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49" y="5575473"/>
            <a:ext cx="4114800" cy="96202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530" y="3291408"/>
            <a:ext cx="5076825" cy="185989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455" y="804952"/>
            <a:ext cx="1733550" cy="4572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3034356" y="4848040"/>
            <a:ext cx="3328466" cy="365118"/>
            <a:chOff x="3448852" y="6247615"/>
            <a:chExt cx="3328466" cy="365118"/>
          </a:xfrm>
        </p:grpSpPr>
        <p:sp>
          <p:nvSpPr>
            <p:cNvPr id="19" name="矩形 18"/>
            <p:cNvSpPr/>
            <p:nvPr/>
          </p:nvSpPr>
          <p:spPr>
            <a:xfrm>
              <a:off x="3448852" y="6247615"/>
              <a:ext cx="804253" cy="215486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 flipV="1">
              <a:off x="4234554" y="6355358"/>
              <a:ext cx="477092" cy="12761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4707609" y="6274179"/>
              <a:ext cx="2069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確定帶回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110596" y="806113"/>
            <a:ext cx="4235135" cy="807473"/>
            <a:chOff x="-128271" y="6365776"/>
            <a:chExt cx="4732700" cy="807473"/>
          </a:xfrm>
        </p:grpSpPr>
        <p:sp>
          <p:nvSpPr>
            <p:cNvPr id="32" name="矩形 31"/>
            <p:cNvSpPr/>
            <p:nvPr/>
          </p:nvSpPr>
          <p:spPr>
            <a:xfrm>
              <a:off x="-128271" y="6365776"/>
              <a:ext cx="1330304" cy="468919"/>
            </a:xfrm>
            <a:prstGeom prst="rect">
              <a:avLst/>
            </a:prstGeom>
            <a:noFill/>
            <a:ln w="57150" cap="flat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3" name="直線單箭頭接點 32"/>
            <p:cNvCxnSpPr>
              <a:stCxn id="34" idx="1"/>
            </p:cNvCxnSpPr>
            <p:nvPr/>
          </p:nvCxnSpPr>
          <p:spPr>
            <a:xfrm flipH="1" flipV="1">
              <a:off x="999133" y="6722654"/>
              <a:ext cx="803626" cy="28131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834695"/>
              <a:ext cx="2801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其他計畫帶入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344028" y="2419637"/>
            <a:ext cx="2431339" cy="885643"/>
            <a:chOff x="513285" y="6468562"/>
            <a:chExt cx="2716984" cy="885643"/>
          </a:xfrm>
        </p:grpSpPr>
        <p:sp>
          <p:nvSpPr>
            <p:cNvPr id="29" name="矩形 28"/>
            <p:cNvSpPr/>
            <p:nvPr/>
          </p:nvSpPr>
          <p:spPr>
            <a:xfrm>
              <a:off x="513285" y="6468562"/>
              <a:ext cx="360169" cy="30490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線單箭頭接點 29"/>
            <p:cNvCxnSpPr>
              <a:cxnSpLocks/>
            </p:cNvCxnSpPr>
            <p:nvPr/>
          </p:nvCxnSpPr>
          <p:spPr>
            <a:xfrm flipH="1" flipV="1">
              <a:off x="873454" y="6707103"/>
              <a:ext cx="506378" cy="38174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323057" y="7015651"/>
              <a:ext cx="1907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點選計畫帶入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106804" y="5416659"/>
            <a:ext cx="4774176" cy="1055831"/>
            <a:chOff x="3398421" y="5582207"/>
            <a:chExt cx="4774176" cy="1055831"/>
          </a:xfrm>
        </p:grpSpPr>
        <p:sp>
          <p:nvSpPr>
            <p:cNvPr id="39" name="矩形 38"/>
            <p:cNvSpPr/>
            <p:nvPr/>
          </p:nvSpPr>
          <p:spPr>
            <a:xfrm>
              <a:off x="3398421" y="6235951"/>
              <a:ext cx="844115" cy="402087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>
            <a:xfrm flipH="1">
              <a:off x="4292968" y="6166982"/>
              <a:ext cx="882453" cy="10783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4929066" y="5582207"/>
              <a:ext cx="324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ea typeface="微軟正黑體" panose="020B0604030504040204" pitchFamily="34" charset="-120"/>
                </a:rPr>
                <a:t>畫面顯示訊息提醒原經費會被清空取代成新的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確定</a:t>
              </a:r>
              <a:r>
                <a:rPr lang="en-US" altLang="zh-TW" sz="16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1600" dirty="0">
                  <a:ea typeface="微軟正黑體" panose="020B0604030504040204" pitchFamily="34" charset="-120"/>
                </a:rPr>
                <a:t>鈕帶入</a:t>
              </a: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4109435" y="639278"/>
            <a:ext cx="540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A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計畫已填寫完概算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，欲複製整批經費項目至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請用此功能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6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509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1C39E44-ACF2-C6BB-9B5A-1DBE59C83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10" y="694879"/>
            <a:ext cx="6563907" cy="5023363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4691231" y="5421643"/>
            <a:ext cx="2781062" cy="1436357"/>
            <a:chOff x="2042835" y="4816021"/>
            <a:chExt cx="2417799" cy="1436357"/>
          </a:xfrm>
        </p:grpSpPr>
        <p:sp>
          <p:nvSpPr>
            <p:cNvPr id="12" name="圓角矩形 11"/>
            <p:cNvSpPr/>
            <p:nvPr/>
          </p:nvSpPr>
          <p:spPr>
            <a:xfrm flipV="1">
              <a:off x="2992561" y="4816021"/>
              <a:ext cx="64493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042835" y="4996542"/>
              <a:ext cx="2417799" cy="1255836"/>
              <a:chOff x="821254" y="2107160"/>
              <a:chExt cx="2771077" cy="1255836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821254" y="2455055"/>
                <a:ext cx="2771077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20.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提交申請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提交後無法修改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請先試印無誤後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最後再做此動作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)</a:t>
                </a:r>
                <a:endParaRPr lang="zh-TW" altLang="en-US" sz="16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316716" y="2107160"/>
                <a:ext cx="0" cy="42566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987958" y="2361128"/>
            <a:ext cx="6757438" cy="1718263"/>
            <a:chOff x="1475440" y="2119280"/>
            <a:chExt cx="6557263" cy="1718263"/>
          </a:xfrm>
        </p:grpSpPr>
        <p:sp>
          <p:nvSpPr>
            <p:cNvPr id="23" name="文字方塊 22"/>
            <p:cNvSpPr txBox="1"/>
            <p:nvPr/>
          </p:nvSpPr>
          <p:spPr>
            <a:xfrm>
              <a:off x="5096115" y="2119280"/>
              <a:ext cx="2936588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17.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附件上傳</a:t>
              </a:r>
              <a:endParaRPr lang="en-US" altLang="zh-TW" sz="2100" dirty="0"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輸入附件名稱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檔案格式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lang="zh-TW" altLang="en-US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dirty="0">
                  <a:ea typeface="微軟正黑體" panose="020B0604030504040204" pitchFamily="34" charset="-120"/>
                </a:rPr>
                <a:t>『</a:t>
              </a:r>
              <a:r>
                <a:rPr lang="zh-TW" altLang="en-US" dirty="0">
                  <a:ea typeface="微軟正黑體" panose="020B0604030504040204" pitchFamily="34" charset="-120"/>
                </a:rPr>
                <a:t>選擇檔案</a:t>
              </a:r>
              <a:r>
                <a:rPr lang="en-US" altLang="zh-TW" dirty="0">
                  <a:ea typeface="微軟正黑體" panose="020B0604030504040204" pitchFamily="34" charset="-120"/>
                </a:rPr>
                <a:t>』</a:t>
              </a:r>
              <a:r>
                <a:rPr lang="zh-TW" altLang="en-US" dirty="0">
                  <a:ea typeface="微軟正黑體" panose="020B0604030504040204" pitchFamily="34" charset="-120"/>
                </a:rPr>
                <a:t>鈕開窗</a:t>
              </a:r>
              <a:endParaRPr lang="en-US" altLang="zh-TW" dirty="0"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ea typeface="微軟正黑體" panose="020B0604030504040204" pitchFamily="34" charset="-120"/>
                </a:rPr>
                <a:t>    </a:t>
              </a:r>
              <a:r>
                <a:rPr lang="zh-TW" altLang="en-US" dirty="0">
                  <a:ea typeface="微軟正黑體" panose="020B0604030504040204" pitchFamily="34" charset="-120"/>
                </a:rPr>
                <a:t>找到檔案</a:t>
              </a:r>
              <a:endParaRPr lang="en-US" altLang="zh-TW" dirty="0">
                <a:ea typeface="微軟正黑體" panose="020B0604030504040204" pitchFamily="34" charset="-120"/>
              </a:endParaRPr>
            </a:p>
            <a:p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(3)</a:t>
              </a:r>
              <a:r>
                <a:rPr lang="zh-TW" altLang="en-US" dirty="0">
                  <a:ea typeface="微軟正黑體" panose="020B0604030504040204" pitchFamily="34" charset="-120"/>
                </a:rPr>
                <a:t>點選</a:t>
              </a:r>
              <a:r>
                <a:rPr lang="en-US" altLang="zh-TW" dirty="0">
                  <a:ea typeface="微軟正黑體" panose="020B0604030504040204" pitchFamily="34" charset="-120"/>
                </a:rPr>
                <a:t>『</a:t>
              </a:r>
              <a:r>
                <a:rPr lang="zh-TW" altLang="en-US" dirty="0">
                  <a:ea typeface="微軟正黑體" panose="020B0604030504040204" pitchFamily="34" charset="-120"/>
                </a:rPr>
                <a:t>新增</a:t>
              </a:r>
              <a:r>
                <a:rPr lang="en-US" altLang="zh-TW" dirty="0">
                  <a:ea typeface="微軟正黑體" panose="020B0604030504040204" pitchFamily="34" charset="-120"/>
                </a:rPr>
                <a:t>』</a:t>
              </a:r>
              <a:r>
                <a:rPr lang="zh-TW" altLang="en-US" dirty="0"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475440" y="2705099"/>
              <a:ext cx="3405847" cy="113244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4560314" y="3265093"/>
              <a:ext cx="588909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1820283" y="5421643"/>
            <a:ext cx="3914757" cy="1111946"/>
            <a:chOff x="2142433" y="4640240"/>
            <a:chExt cx="3403409" cy="1111946"/>
          </a:xfrm>
        </p:grpSpPr>
        <p:sp>
          <p:nvSpPr>
            <p:cNvPr id="18" name="圓角矩形 17"/>
            <p:cNvSpPr/>
            <p:nvPr/>
          </p:nvSpPr>
          <p:spPr>
            <a:xfrm flipV="1">
              <a:off x="4879385" y="4640240"/>
              <a:ext cx="666457" cy="27134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2142433" y="4870514"/>
              <a:ext cx="2771460" cy="881672"/>
              <a:chOff x="935404" y="1981132"/>
              <a:chExt cx="3176415" cy="881672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935404" y="2124140"/>
                <a:ext cx="26573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19.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預覽試印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印出報表查看</a:t>
                </a: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3368312" y="1981132"/>
                <a:ext cx="743507" cy="19272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7518660" y="5072989"/>
            <a:ext cx="2438254" cy="1410121"/>
            <a:chOff x="2274865" y="4692280"/>
            <a:chExt cx="2249100" cy="1410121"/>
          </a:xfrm>
        </p:grpSpPr>
        <p:sp>
          <p:nvSpPr>
            <p:cNvPr id="27" name="圓角矩形 26"/>
            <p:cNvSpPr/>
            <p:nvPr/>
          </p:nvSpPr>
          <p:spPr>
            <a:xfrm flipV="1">
              <a:off x="3025426" y="4692280"/>
              <a:ext cx="429936" cy="34704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274865" y="4962643"/>
              <a:ext cx="2249100" cy="1139758"/>
              <a:chOff x="1087185" y="2073261"/>
              <a:chExt cx="2577729" cy="1139758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1087185" y="2474355"/>
                <a:ext cx="2577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點選圖示可開啟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附件查看</a:t>
                </a:r>
              </a:p>
            </p:txBody>
          </p:sp>
          <p:cxnSp>
            <p:nvCxnSpPr>
              <p:cNvPr id="30" name="直線單箭頭接點 29"/>
              <p:cNvCxnSpPr/>
              <p:nvPr/>
            </p:nvCxnSpPr>
            <p:spPr>
              <a:xfrm flipV="1">
                <a:off x="2248371" y="2073261"/>
                <a:ext cx="0" cy="40109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5902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CF046A-6708-F553-596F-B68E1A8B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89" y="837676"/>
            <a:ext cx="7153275" cy="26098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6561737" y="2328004"/>
            <a:ext cx="3682949" cy="1858734"/>
            <a:chOff x="5664174" y="1446106"/>
            <a:chExt cx="3682949" cy="1858734"/>
          </a:xfrm>
        </p:grpSpPr>
        <p:sp>
          <p:nvSpPr>
            <p:cNvPr id="25" name="圓角矩形 24"/>
            <p:cNvSpPr/>
            <p:nvPr/>
          </p:nvSpPr>
          <p:spPr>
            <a:xfrm flipV="1">
              <a:off x="6211009" y="1446106"/>
              <a:ext cx="797606" cy="3161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6629680" y="1762209"/>
              <a:ext cx="578449" cy="86976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5664174" y="2566176"/>
              <a:ext cx="36829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21.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送出後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狀態</a:t>
              </a:r>
              <a:r>
                <a:rPr lang="zh-TW" altLang="en-US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：提出申請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送出後不可修改只可點</a:t>
              </a:r>
              <a:r>
                <a:rPr lang="zh-TW" altLang="en-US" sz="21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查看</a:t>
              </a:r>
              <a:endParaRPr lang="zh-TW" altLang="en-US" sz="21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145365" y="5351022"/>
            <a:ext cx="814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a typeface="微軟正黑體" panose="020B0604030504040204" pitchFamily="34" charset="-120"/>
              </a:rPr>
              <a:t>申請狀態說明：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申請中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計畫管理人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輸入部分資料尚未提交申請　　　</a:t>
            </a:r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申請初審待核定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縣市承辦人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計畫申請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初核</a:t>
            </a:r>
            <a:r>
              <a:rPr lang="zh-TW" altLang="en-US" sz="1200" b="1" dirty="0">
                <a:ea typeface="微軟正黑體" panose="020B0604030504040204" pitchFamily="34" charset="-120"/>
              </a:rPr>
              <a:t>後為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核准</a:t>
            </a:r>
            <a:r>
              <a:rPr lang="zh-TW" altLang="en-US" sz="1200" b="1" dirty="0">
                <a:ea typeface="微軟正黑體" panose="020B0604030504040204" pitchFamily="34" charset="-120"/>
              </a:rPr>
              <a:t>後的狀態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重送申請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計畫管理人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被退回後又重新送件　　　　　</a:t>
            </a:r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否准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縣市承辦人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否准</a:t>
            </a:r>
            <a:r>
              <a:rPr lang="zh-TW" altLang="en-US" sz="1200" b="1" dirty="0">
                <a:ea typeface="微軟正黑體" panose="020B0604030504040204" pitchFamily="34" charset="-120"/>
              </a:rPr>
              <a:t>後的狀態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提出申請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計畫管理人</a:t>
            </a:r>
            <a:r>
              <a:rPr lang="zh-TW" altLang="en-US" sz="1200" b="1" dirty="0">
                <a:ea typeface="微軟正黑體" panose="020B0604030504040204" pitchFamily="34" charset="-120"/>
              </a:rPr>
              <a:t>提交申請後狀態                         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退回補件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縣市承辦人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退回補件</a:t>
            </a:r>
            <a:r>
              <a:rPr lang="zh-TW" altLang="en-US" sz="1200" b="1" dirty="0">
                <a:ea typeface="微軟正黑體" panose="020B0604030504040204" pitchFamily="34" charset="-120"/>
              </a:rPr>
              <a:t>後的狀態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終止申請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計畫管理人</a:t>
            </a:r>
            <a:r>
              <a:rPr lang="zh-TW" altLang="en-US" sz="1200" b="1" dirty="0">
                <a:ea typeface="微軟正黑體" panose="020B0604030504040204" pitchFamily="34" charset="-120"/>
              </a:rPr>
              <a:t>取消計畫　　　　　　　           </a:t>
            </a:r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核准待核定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  <a:ea typeface="微軟正黑體" panose="020B0604030504040204" pitchFamily="34" charset="-120"/>
              </a:rPr>
              <a:t>縣市承辦人</a:t>
            </a:r>
            <a:r>
              <a:rPr lang="zh-TW" altLang="en-US" sz="1200" b="1" dirty="0">
                <a:ea typeface="微軟正黑體" panose="020B0604030504040204" pitchFamily="34" charset="-120"/>
              </a:rPr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核准</a:t>
            </a:r>
            <a:r>
              <a:rPr lang="zh-TW" altLang="en-US" sz="1200" b="1" dirty="0">
                <a:ea typeface="微軟正黑體" panose="020B0604030504040204" pitchFamily="34" charset="-120"/>
              </a:rPr>
              <a:t>後的狀態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ea typeface="微軟正黑體" panose="020B0604030504040204" pitchFamily="34" charset="-120"/>
              </a:rPr>
              <a:t>　　　　　　　　　　                                                  </a:t>
            </a:r>
            <a:r>
              <a:rPr lang="zh-TW" altLang="en-US" sz="1200" b="1" dirty="0">
                <a:solidFill>
                  <a:srgbClr val="FE100A"/>
                </a:solidFill>
                <a:ea typeface="微軟正黑體" panose="020B0604030504040204" pitchFamily="34" charset="-120"/>
              </a:rPr>
              <a:t>完成申請</a:t>
            </a:r>
            <a:r>
              <a:rPr lang="en-US" altLang="zh-TW" sz="1200" b="1" dirty="0">
                <a:ea typeface="微軟正黑體" panose="020B0604030504040204" pitchFamily="34" charset="-120"/>
              </a:rPr>
              <a:t>—</a:t>
            </a:r>
            <a:r>
              <a:rPr lang="zh-TW" altLang="en-US" sz="1200" b="1" dirty="0">
                <a:solidFill>
                  <a:srgbClr val="009900"/>
                </a:solidFill>
                <a:ea typeface="微軟正黑體" panose="020B0604030504040204" pitchFamily="34" charset="-120"/>
              </a:rPr>
              <a:t>體育署</a:t>
            </a:r>
            <a:r>
              <a:rPr lang="zh-TW" altLang="en-US" sz="1200" b="1" dirty="0">
                <a:ea typeface="微軟正黑體" panose="020B0604030504040204" pitchFamily="34" charset="-120"/>
              </a:rPr>
              <a:t>經費核定後狀態</a:t>
            </a:r>
            <a:endParaRPr lang="en-US" altLang="zh-TW" sz="1200" b="1" dirty="0"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830509" y="2858658"/>
            <a:ext cx="4302435" cy="1764453"/>
            <a:chOff x="653700" y="2284567"/>
            <a:chExt cx="4302435" cy="1764453"/>
          </a:xfrm>
        </p:grpSpPr>
        <p:grpSp>
          <p:nvGrpSpPr>
            <p:cNvPr id="22" name="群組 21"/>
            <p:cNvGrpSpPr/>
            <p:nvPr/>
          </p:nvGrpSpPr>
          <p:grpSpPr>
            <a:xfrm>
              <a:off x="653700" y="2284567"/>
              <a:ext cx="4302435" cy="1710855"/>
              <a:chOff x="3080934" y="3597189"/>
              <a:chExt cx="4302435" cy="1710855"/>
            </a:xfrm>
          </p:grpSpPr>
          <p:sp>
            <p:nvSpPr>
              <p:cNvPr id="12" name="圓角矩形 11"/>
              <p:cNvSpPr/>
              <p:nvPr/>
            </p:nvSpPr>
            <p:spPr>
              <a:xfrm flipV="1">
                <a:off x="3537031" y="3597189"/>
                <a:ext cx="387605" cy="311302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3080934" y="3952993"/>
                <a:ext cx="4302435" cy="1355051"/>
                <a:chOff x="2011044" y="1063611"/>
                <a:chExt cx="4931087" cy="1355051"/>
              </a:xfrm>
            </p:grpSpPr>
            <p:sp>
              <p:nvSpPr>
                <p:cNvPr id="15" name="文字方塊 14"/>
                <p:cNvSpPr txBox="1"/>
                <p:nvPr/>
              </p:nvSpPr>
              <p:spPr>
                <a:xfrm>
                  <a:off x="2011044" y="1679998"/>
                  <a:ext cx="493108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22.</a:t>
                  </a:r>
                  <a:r>
                    <a:rPr lang="zh-TW" altLang="en-US" sz="2100" b="1" dirty="0">
                      <a:ea typeface="微軟正黑體" panose="020B0604030504040204" pitchFamily="34" charset="-120"/>
                    </a:rPr>
                    <a:t>狀態</a:t>
                  </a:r>
                  <a:r>
                    <a:rPr lang="zh-TW" altLang="en-US" sz="21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：</a:t>
                  </a:r>
                  <a:r>
                    <a:rPr lang="zh-TW" altLang="en-US" sz="2100" b="1" dirty="0">
                      <a:ea typeface="微軟正黑體" panose="020B0604030504040204" pitchFamily="34" charset="-120"/>
                    </a:rPr>
                    <a:t>申請中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，可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  <a:ea typeface="微軟正黑體" panose="020B0604030504040204" pitchFamily="34" charset="-120"/>
                    </a:rPr>
                    <a:t>編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進入修改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；</a:t>
                  </a:r>
                  <a:endPara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en-US" altLang="zh-TW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刪除請勾選後按</a:t>
                  </a:r>
                </a:p>
              </p:txBody>
            </p:sp>
            <p:cxnSp>
              <p:nvCxnSpPr>
                <p:cNvPr id="16" name="直線單箭頭接點 15"/>
                <p:cNvCxnSpPr>
                  <a:cxnSpLocks/>
                </p:cNvCxnSpPr>
                <p:nvPr/>
              </p:nvCxnSpPr>
              <p:spPr>
                <a:xfrm flipV="1">
                  <a:off x="2768364" y="1063611"/>
                  <a:ext cx="0" cy="661445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30083" y="3601345"/>
              <a:ext cx="390525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032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5D88E31-532D-D22C-9222-CF57DF64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49" y="723117"/>
            <a:ext cx="7048500" cy="277356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2816181" y="684537"/>
            <a:ext cx="6890197" cy="3956703"/>
            <a:chOff x="1091407" y="1279903"/>
            <a:chExt cx="6890197" cy="3956703"/>
          </a:xfrm>
        </p:grpSpPr>
        <p:sp>
          <p:nvSpPr>
            <p:cNvPr id="19" name="圓角矩形 18"/>
            <p:cNvSpPr/>
            <p:nvPr/>
          </p:nvSpPr>
          <p:spPr>
            <a:xfrm flipV="1">
              <a:off x="5071547" y="1279903"/>
              <a:ext cx="1331603" cy="346585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單箭頭接點 19"/>
            <p:cNvCxnSpPr>
              <a:cxnSpLocks/>
            </p:cNvCxnSpPr>
            <p:nvPr/>
          </p:nvCxnSpPr>
          <p:spPr>
            <a:xfrm flipV="1">
              <a:off x="4671236" y="1637861"/>
              <a:ext cx="1567428" cy="282351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091407" y="4497942"/>
              <a:ext cx="68901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23.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所有計畫均</a:t>
              </a:r>
              <a:r>
                <a:rPr lang="zh-TW" altLang="en-US" sz="2100" b="1" dirty="0">
                  <a:solidFill>
                    <a:srgbClr val="FF0000"/>
                  </a:solidFill>
                  <a:ea typeface="微軟正黑體" panose="020B0604030504040204" pitchFamily="34" charset="-120"/>
                </a:rPr>
                <a:t>提出申請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後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列印計畫申請總表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鈕印出報表清單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 flipV="1">
              <a:off x="3650504" y="2845536"/>
              <a:ext cx="1265667" cy="2436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H="1" flipV="1">
              <a:off x="4445223" y="3377103"/>
              <a:ext cx="182564" cy="108427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17DDD06E-3450-AA96-F21C-859DC96C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551" y="4557379"/>
            <a:ext cx="7399267" cy="19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3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2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39850" y="3068969"/>
            <a:ext cx="6930054" cy="577187"/>
          </a:xfrm>
        </p:spPr>
        <p:txBody>
          <a:bodyPr>
            <a:normAutofit fontScale="92500"/>
          </a:bodyPr>
          <a:lstStyle/>
          <a:p>
            <a:pPr>
              <a:spcBef>
                <a:spcPts val="1300"/>
              </a:spcBef>
            </a:pPr>
            <a:r>
              <a:rPr lang="zh-TW" altLang="en-US" b="1" dirty="0"/>
              <a:t>計畫管理系統</a:t>
            </a:r>
            <a:r>
              <a:rPr lang="en-US" altLang="zh-TW" b="1" dirty="0"/>
              <a:t>-</a:t>
            </a:r>
            <a:r>
              <a:rPr lang="zh-TW" altLang="en-US" b="1" dirty="0"/>
              <a:t>計畫管理人</a:t>
            </a:r>
            <a:r>
              <a:rPr lang="en-US" altLang="zh-TW" b="1" dirty="0"/>
              <a:t>(I</a:t>
            </a:r>
            <a:r>
              <a:rPr lang="zh-TW" altLang="en-US" b="1" dirty="0"/>
              <a:t>運動平台</a:t>
            </a:r>
            <a:r>
              <a:rPr lang="en-US" altLang="zh-TW" b="1" dirty="0"/>
              <a:t>)</a:t>
            </a:r>
          </a:p>
          <a:p>
            <a:pPr>
              <a:spcBef>
                <a:spcPts val="1300"/>
              </a:spcBef>
            </a:pPr>
            <a:endParaRPr lang="en-US" altLang="zh-TW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38286" y="3830002"/>
          <a:ext cx="7993122" cy="2074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8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計畫管理人</a:t>
                      </a: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rowSpan="5">
                  <a:txBody>
                    <a:bodyPr/>
                    <a:lstStyle/>
                    <a:p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</a:t>
                      </a:r>
                      <a:r>
                        <a:rPr lang="en-US" altLang="zh-TW" sz="2000" b="1" kern="1200" dirty="0" err="1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臺灣計畫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計畫申請作業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計畫執行變更申請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活動延期申請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計畫成果資料登錄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訪視紀錄查詢作業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版面配置區 2"/>
          <p:cNvSpPr txBox="1">
            <a:spLocks/>
          </p:cNvSpPr>
          <p:nvPr/>
        </p:nvSpPr>
        <p:spPr>
          <a:xfrm>
            <a:off x="2439850" y="792628"/>
            <a:ext cx="6057900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300"/>
              </a:spcBef>
              <a:spcAft>
                <a:spcPts val="0"/>
              </a:spcAft>
            </a:pPr>
            <a:r>
              <a:rPr kumimoji="0" lang="zh-TW" altLang="en-US" sz="3000" b="1" dirty="0"/>
              <a:t>會員申請</a:t>
            </a:r>
            <a:r>
              <a:rPr kumimoji="0" lang="en-US" altLang="zh-TW" sz="3000" b="1" dirty="0"/>
              <a:t>(</a:t>
            </a:r>
            <a:r>
              <a:rPr lang="en-US" altLang="zh-TW" sz="2800" b="1" dirty="0"/>
              <a:t>I</a:t>
            </a:r>
            <a:r>
              <a:rPr lang="zh-TW" altLang="en-US" sz="2800" b="1" dirty="0"/>
              <a:t>運動平台</a:t>
            </a:r>
            <a:r>
              <a:rPr kumimoji="0" lang="en-US" altLang="zh-TW" sz="3000" b="1" dirty="0"/>
              <a:t>)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138286" y="1369814"/>
          <a:ext cx="7993122" cy="1055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8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200" dirty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所有人員</a:t>
                      </a:r>
                    </a:p>
                  </a:txBody>
                  <a:tcPr marL="72000" marR="72000" marT="36000" marB="36000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會員中心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會員申請作業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2000" b="1" kern="1200" dirty="0"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忘記密碼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7327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C617094-920C-A17C-48C6-F1F6967D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52" y="670619"/>
            <a:ext cx="5238750" cy="19204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3C39CF-2966-C562-1678-2FE324D7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31" y="4585446"/>
            <a:ext cx="5121275" cy="21740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DFD633E-8323-0064-5853-A087E9C1C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81" y="2638632"/>
            <a:ext cx="7210425" cy="1552108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466712" y="3843525"/>
            <a:ext cx="7258575" cy="595715"/>
            <a:chOff x="3447591" y="3710876"/>
            <a:chExt cx="7258575" cy="595715"/>
          </a:xfrm>
        </p:grpSpPr>
        <p:sp>
          <p:nvSpPr>
            <p:cNvPr id="12" name="圓角矩形 11"/>
            <p:cNvSpPr/>
            <p:nvPr/>
          </p:nvSpPr>
          <p:spPr>
            <a:xfrm flipV="1">
              <a:off x="3447591" y="3710876"/>
              <a:ext cx="600198" cy="2968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4047789" y="3859314"/>
              <a:ext cx="6658377" cy="447277"/>
              <a:chOff x="3119173" y="969932"/>
              <a:chExt cx="7631271" cy="44727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689186" y="1001711"/>
                <a:ext cx="706125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25.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提出申請後，要補印計畫請點</a:t>
                </a:r>
                <a:r>
                  <a:rPr lang="zh-TW" altLang="en-US" sz="2100" b="1" dirty="0">
                    <a:solidFill>
                      <a:srgbClr val="66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印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，或點</a:t>
                </a:r>
                <a:r>
                  <a:rPr lang="zh-TW" altLang="en-US" sz="2100" b="1" dirty="0">
                    <a:solidFill>
                      <a:srgbClr val="66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詳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進入</a:t>
                </a:r>
                <a:endParaRPr lang="zh-TW" altLang="en-US" sz="2100" b="1" dirty="0">
                  <a:solidFill>
                    <a:srgbClr val="6600FF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>
                <a:stCxn id="15" idx="1"/>
                <a:endCxn id="12" idx="3"/>
              </p:cNvCxnSpPr>
              <p:nvPr/>
            </p:nvCxnSpPr>
            <p:spPr>
              <a:xfrm flipH="1" flipV="1">
                <a:off x="3119173" y="969932"/>
                <a:ext cx="570013" cy="23952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5186053" y="6148935"/>
            <a:ext cx="4914627" cy="610601"/>
            <a:chOff x="4790252" y="4177117"/>
            <a:chExt cx="5569071" cy="610601"/>
          </a:xfrm>
        </p:grpSpPr>
        <p:sp>
          <p:nvSpPr>
            <p:cNvPr id="18" name="圓角矩形 17"/>
            <p:cNvSpPr/>
            <p:nvPr/>
          </p:nvSpPr>
          <p:spPr>
            <a:xfrm flipV="1">
              <a:off x="4790252" y="4516370"/>
              <a:ext cx="56503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5309540" y="4177117"/>
              <a:ext cx="5049783" cy="483468"/>
              <a:chOff x="4565285" y="1287735"/>
              <a:chExt cx="5787635" cy="483468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4961279" y="1287735"/>
                <a:ext cx="53916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26.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印出正式計畫書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>
                <a:off x="4565285" y="1522438"/>
                <a:ext cx="508763" cy="24876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群組 24"/>
          <p:cNvGrpSpPr/>
          <p:nvPr/>
        </p:nvGrpSpPr>
        <p:grpSpPr>
          <a:xfrm>
            <a:off x="4997150" y="1010522"/>
            <a:ext cx="4871311" cy="1587358"/>
            <a:chOff x="3305560" y="1873721"/>
            <a:chExt cx="5841448" cy="1587358"/>
          </a:xfrm>
        </p:grpSpPr>
        <p:sp>
          <p:nvSpPr>
            <p:cNvPr id="26" name="圓角矩形 25"/>
            <p:cNvSpPr/>
            <p:nvPr/>
          </p:nvSpPr>
          <p:spPr>
            <a:xfrm flipV="1">
              <a:off x="3305561" y="3229402"/>
              <a:ext cx="1760721" cy="2316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3305560" y="1873721"/>
              <a:ext cx="5841448" cy="1307856"/>
              <a:chOff x="2268492" y="-1015661"/>
              <a:chExt cx="6694972" cy="1307856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2268492" y="-1015661"/>
                <a:ext cx="66949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24.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狀態</a:t>
                </a:r>
                <a:r>
                  <a:rPr lang="zh-TW" altLang="en-US" sz="21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：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申請中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可以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繼續編輯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修改及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預覽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試印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印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計畫書</a:t>
                </a:r>
                <a:endParaRPr lang="zh-TW" altLang="en-US" sz="2100" b="1" dirty="0">
                  <a:solidFill>
                    <a:srgbClr val="6600FF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H="1">
                <a:off x="3211655" y="-326692"/>
                <a:ext cx="173541" cy="61888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2876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58283" y="2956818"/>
            <a:ext cx="4657068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其他計畫差異畫面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69231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1A1B3B-A17D-9B1A-E47D-A49C2190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61" y="639187"/>
            <a:ext cx="7010400" cy="4750917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916825801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346002" y="1117751"/>
            <a:ext cx="6975734" cy="2481090"/>
            <a:chOff x="3415334" y="1119824"/>
            <a:chExt cx="8364974" cy="2481090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4" y="2606659"/>
              <a:ext cx="3918452" cy="99425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510387" y="1119824"/>
              <a:ext cx="6269921" cy="1515817"/>
              <a:chOff x="4795477" y="-1769558"/>
              <a:chExt cx="7186049" cy="1515817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4795477" y="-1769558"/>
                <a:ext cx="71860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一般專案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類別項目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執行項目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H="1">
                <a:off x="5535355" y="-1426686"/>
                <a:ext cx="380940" cy="117294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B779408-A13C-3527-E218-92D5482FB0A2}"/>
              </a:ext>
            </a:extLst>
          </p:cNvPr>
          <p:cNvSpPr/>
          <p:nvPr/>
        </p:nvSpPr>
        <p:spPr>
          <a:xfrm>
            <a:off x="1843386" y="5090581"/>
            <a:ext cx="8505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ea typeface="微軟正黑體" panose="020B0604030504040204" pitchFamily="34" charset="-120"/>
              </a:rPr>
              <a:t>申辦原則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ea typeface="微軟正黑體" panose="020B0604030504040204" pitchFamily="34" charset="-120"/>
              </a:rPr>
              <a:t>必辦項目：</a:t>
            </a:r>
            <a:r>
              <a:rPr lang="zh-TW" altLang="en-US" sz="1200" dirty="0">
                <a:ea typeface="微軟正黑體" panose="020B0604030504040204" pitchFamily="34" charset="-120"/>
              </a:rPr>
              <a:t>通過</a:t>
            </a:r>
            <a:r>
              <a:rPr lang="en-US" altLang="zh-TW" sz="1200" dirty="0">
                <a:ea typeface="微軟正黑體" panose="020B0604030504040204" pitchFamily="34" charset="-120"/>
              </a:rPr>
              <a:t>114</a:t>
            </a:r>
            <a:r>
              <a:rPr lang="zh-TW" altLang="en-US" sz="1200" dirty="0">
                <a:ea typeface="微軟正黑體" panose="020B0604030504040204" pitchFamily="34" charset="-120"/>
              </a:rPr>
              <a:t>年運動村里認證之村里，辦理常態性運動課程（每認證村里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至少辦理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期</a:t>
            </a:r>
            <a:r>
              <a:rPr lang="zh-TW" altLang="en-US" sz="1200" dirty="0">
                <a:ea typeface="微軟正黑體" panose="020B0604030504040204" pitchFamily="34" charset="-120"/>
              </a:rPr>
              <a:t>課程。</a:t>
            </a:r>
            <a:r>
              <a:rPr lang="en-US" altLang="zh-TW" sz="1200" dirty="0"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ea typeface="微軟正黑體" panose="020B0604030504040204" pitchFamily="34" charset="-120"/>
              </a:rPr>
              <a:t>選辦項目：</a:t>
            </a:r>
            <a:r>
              <a:rPr lang="zh-TW" altLang="en-US" sz="1200" dirty="0">
                <a:ea typeface="微軟正黑體" panose="020B0604030504040204" pitchFamily="34" charset="-120"/>
              </a:rPr>
              <a:t>非運動村里之社區常態性運動課程。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3.</a:t>
            </a:r>
            <a:r>
              <a:rPr lang="zh-TW" altLang="en-US" sz="1200" dirty="0">
                <a:ea typeface="微軟正黑體" panose="020B0604030504040204" pitchFamily="34" charset="-120"/>
              </a:rPr>
              <a:t>每期課程：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12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週，每週上課至少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天</a:t>
            </a:r>
            <a:r>
              <a:rPr lang="zh-TW" altLang="en-US" sz="1200" dirty="0">
                <a:ea typeface="微軟正黑體" panose="020B0604030504040204" pitchFamily="34" charset="-120"/>
              </a:rPr>
              <a:t>（總計至少</a:t>
            </a:r>
            <a:r>
              <a:rPr lang="en-US" altLang="zh-TW" sz="1200" dirty="0">
                <a:ea typeface="微軟正黑體" panose="020B0604030504040204" pitchFamily="34" charset="-120"/>
              </a:rPr>
              <a:t>180</a:t>
            </a:r>
            <a:r>
              <a:rPr lang="zh-TW" altLang="en-US" sz="1200" dirty="0">
                <a:ea typeface="微軟正黑體" panose="020B0604030504040204" pitchFamily="34" charset="-120"/>
              </a:rPr>
              <a:t>分鐘為原則，必要時得評估參加學員年齡、健康狀態而調整每週總時數， 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   惟不能低於</a:t>
            </a:r>
            <a:r>
              <a:rPr lang="en-US" altLang="zh-TW" sz="1200" dirty="0">
                <a:ea typeface="微軟正黑體" panose="020B0604030504040204" pitchFamily="34" charset="-120"/>
              </a:rPr>
              <a:t>100</a:t>
            </a:r>
            <a:r>
              <a:rPr lang="zh-TW" altLang="en-US" sz="1200" dirty="0">
                <a:ea typeface="微軟正黑體" panose="020B0604030504040204" pitchFamily="34" charset="-120"/>
              </a:rPr>
              <a:t>分鐘），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參加學員至少</a:t>
            </a:r>
            <a:r>
              <a:rPr lang="en-US" altLang="zh-TW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20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人且參加學員固定。</a:t>
            </a:r>
            <a:r>
              <a:rPr lang="zh-TW" altLang="en-US" sz="1200" dirty="0">
                <a:ea typeface="微軟正黑體" panose="020B0604030504040204" pitchFamily="34" charset="-120"/>
              </a:rPr>
              <a:t>（參考內政部所訂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離島偏鄉，可調降為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15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人</a:t>
            </a:r>
            <a:r>
              <a:rPr lang="zh-TW" altLang="en-US" sz="1200" dirty="0">
                <a:ea typeface="微軟正黑體" panose="020B0604030504040204" pitchFamily="34" charset="-120"/>
              </a:rPr>
              <a:t>。）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4.</a:t>
            </a:r>
            <a:r>
              <a:rPr lang="zh-TW" altLang="en-US" sz="1200" dirty="0">
                <a:ea typeface="微軟正黑體" panose="020B0604030504040204" pitchFamily="34" charset="-120"/>
              </a:rPr>
              <a:t>請依國民、銀髮族體適能檢測年齡</a:t>
            </a:r>
            <a:r>
              <a:rPr lang="zh-TW" altLang="en-US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分別開立</a:t>
            </a:r>
            <a:r>
              <a:rPr lang="zh-TW" altLang="en-US" sz="1200" dirty="0">
                <a:ea typeface="微軟正黑體" panose="020B0604030504040204" pitchFamily="34" charset="-120"/>
              </a:rPr>
              <a:t>課程。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5.</a:t>
            </a:r>
            <a:r>
              <a:rPr lang="zh-TW" altLang="en-US" sz="1200" dirty="0">
                <a:ea typeface="微軟正黑體" panose="020B0604030504040204" pitchFamily="34" charset="-120"/>
              </a:rPr>
              <a:t>每學員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參加課程堂數須達 </a:t>
            </a:r>
            <a:r>
              <a:rPr lang="en-US" altLang="zh-TW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60%</a:t>
            </a:r>
            <a:r>
              <a:rPr lang="zh-TW" altLang="en-US" sz="1200" dirty="0">
                <a:ea typeface="微軟正黑體" panose="020B0604030504040204" pitchFamily="34" charset="-120"/>
              </a:rPr>
              <a:t>，且有 </a:t>
            </a:r>
            <a:r>
              <a:rPr lang="en-US" altLang="zh-TW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60%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學員參與體適能檢測之前、後測</a:t>
            </a:r>
            <a:r>
              <a:rPr lang="zh-TW" altLang="en-US" sz="1200" dirty="0">
                <a:ea typeface="微軟正黑體" panose="020B0604030504040204" pitchFamily="34" charset="-120"/>
              </a:rPr>
              <a:t>，前、後測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間隔須達 </a:t>
            </a:r>
            <a:r>
              <a:rPr lang="en-US" altLang="zh-TW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週（至少 </a:t>
            </a:r>
            <a:r>
              <a:rPr lang="en-US" altLang="zh-TW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78 </a:t>
            </a:r>
            <a:r>
              <a:rPr lang="zh-TW" altLang="en-US" sz="12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天）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   每課程（班）</a:t>
            </a:r>
            <a:r>
              <a:rPr lang="zh-TW" altLang="en-US" sz="1200" b="1" dirty="0"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ea typeface="微軟正黑體" panose="020B0604030504040204" pitchFamily="34" charset="-120"/>
              </a:rPr>
              <a:t>堂課的前、後</a:t>
            </a:r>
            <a:r>
              <a:rPr lang="en-US" altLang="zh-TW" sz="1200" b="1" dirty="0">
                <a:ea typeface="微軟正黑體" panose="020B0604030504040204" pitchFamily="34" charset="-120"/>
              </a:rPr>
              <a:t>7</a:t>
            </a:r>
            <a:r>
              <a:rPr lang="zh-TW" altLang="en-US" sz="1200" b="1" dirty="0">
                <a:ea typeface="微軟正黑體" panose="020B0604030504040204" pitchFamily="34" charset="-120"/>
              </a:rPr>
              <a:t>日內完成前測</a:t>
            </a:r>
            <a:r>
              <a:rPr lang="zh-TW" altLang="en-US" sz="1200" dirty="0">
                <a:ea typeface="微軟正黑體" panose="020B0604030504040204" pitchFamily="34" charset="-120"/>
              </a:rPr>
              <a:t>，該課程（班）</a:t>
            </a:r>
            <a:r>
              <a:rPr lang="zh-TW" altLang="en-US" sz="1200" b="1" dirty="0">
                <a:ea typeface="微軟正黑體" panose="020B0604030504040204" pitchFamily="34" charset="-120"/>
              </a:rPr>
              <a:t>最後一堂課的前、後</a:t>
            </a:r>
            <a:r>
              <a:rPr lang="en-US" altLang="zh-TW" sz="1200" b="1" dirty="0">
                <a:ea typeface="微軟正黑體" panose="020B0604030504040204" pitchFamily="34" charset="-120"/>
              </a:rPr>
              <a:t>7</a:t>
            </a:r>
            <a:r>
              <a:rPr lang="zh-TW" altLang="en-US" sz="1200" b="1" dirty="0">
                <a:ea typeface="微軟正黑體" panose="020B0604030504040204" pitchFamily="34" charset="-120"/>
              </a:rPr>
              <a:t>日內完成後測</a:t>
            </a:r>
            <a:r>
              <a:rPr lang="zh-TW" altLang="en-US" sz="1200" dirty="0">
                <a:ea typeface="微軟正黑體" panose="020B0604030504040204" pitchFamily="34" charset="-120"/>
              </a:rPr>
              <a:t>。 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ea typeface="微軟正黑體" panose="020B0604030504040204" pitchFamily="34" charset="-120"/>
              </a:rPr>
              <a:t>6.</a:t>
            </a:r>
            <a:r>
              <a:rPr lang="zh-TW" altLang="en-US" sz="1200" dirty="0">
                <a:ea typeface="微軟正黑體" panose="020B0604030504040204" pitchFamily="34" charset="-120"/>
              </a:rPr>
              <a:t>執行課程單位須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開課日 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1 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個月前</a:t>
            </a:r>
            <a:r>
              <a:rPr lang="zh-TW" altLang="en-US" sz="1200" dirty="0">
                <a:ea typeface="微軟正黑體" panose="020B0604030504040204" pitchFamily="34" charset="-120"/>
              </a:rPr>
              <a:t>主動聯繫體適能檢測單位。</a:t>
            </a:r>
            <a:endParaRPr lang="en-US" altLang="zh-TW" sz="1200" dirty="0"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432AE4C-9D2C-B364-4CB4-4FB2A55C861D}"/>
              </a:ext>
            </a:extLst>
          </p:cNvPr>
          <p:cNvGrpSpPr/>
          <p:nvPr/>
        </p:nvGrpSpPr>
        <p:grpSpPr>
          <a:xfrm>
            <a:off x="4770040" y="1819765"/>
            <a:ext cx="1517371" cy="954904"/>
            <a:chOff x="5068409" y="2153709"/>
            <a:chExt cx="1517371" cy="954904"/>
          </a:xfrm>
        </p:grpSpPr>
        <p:cxnSp>
          <p:nvCxnSpPr>
            <p:cNvPr id="20" name="直線單箭頭接點 19"/>
            <p:cNvCxnSpPr>
              <a:cxnSpLocks/>
              <a:stCxn id="10" idx="1"/>
            </p:cNvCxnSpPr>
            <p:nvPr/>
          </p:nvCxnSpPr>
          <p:spPr>
            <a:xfrm flipH="1">
              <a:off x="5068409" y="2572809"/>
              <a:ext cx="812521" cy="53580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567134B-B9F2-B6C4-862D-7472E97A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0930" y="2153709"/>
              <a:ext cx="704850" cy="83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1796396-1388-E8E0-A50E-2284D2A5C7DF}"/>
              </a:ext>
            </a:extLst>
          </p:cNvPr>
          <p:cNvGrpSpPr/>
          <p:nvPr/>
        </p:nvGrpSpPr>
        <p:grpSpPr>
          <a:xfrm>
            <a:off x="4770040" y="2249230"/>
            <a:ext cx="3045153" cy="1295400"/>
            <a:chOff x="4770040" y="2595501"/>
            <a:chExt cx="3045153" cy="1295400"/>
          </a:xfrm>
        </p:grpSpPr>
        <p:cxnSp>
          <p:nvCxnSpPr>
            <p:cNvPr id="11" name="直線單箭頭接點 10"/>
            <p:cNvCxnSpPr>
              <a:cxnSpLocks/>
              <a:stCxn id="23" idx="1"/>
            </p:cNvCxnSpPr>
            <p:nvPr/>
          </p:nvCxnSpPr>
          <p:spPr>
            <a:xfrm flipH="1">
              <a:off x="4770040" y="3243201"/>
              <a:ext cx="2121228" cy="18347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C9F50AB9-7EB0-B635-4012-71ADC53F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91268" y="2595501"/>
              <a:ext cx="923925" cy="1295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BF0C2537-B407-687E-0697-C685F50DE460}"/>
              </a:ext>
            </a:extLst>
          </p:cNvPr>
          <p:cNvGrpSpPr/>
          <p:nvPr/>
        </p:nvGrpSpPr>
        <p:grpSpPr>
          <a:xfrm>
            <a:off x="5275731" y="3492452"/>
            <a:ext cx="2398680" cy="1414471"/>
            <a:chOff x="5285062" y="3880985"/>
            <a:chExt cx="2398680" cy="1414471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5285062" y="3880985"/>
              <a:ext cx="669074" cy="46606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EA7CC3C9-263A-2864-D9D7-89A0977A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69242" y="4090530"/>
              <a:ext cx="1714500" cy="120492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48236519-0990-9ED2-87B1-931B0C3D4412}"/>
              </a:ext>
            </a:extLst>
          </p:cNvPr>
          <p:cNvSpPr txBox="1"/>
          <p:nvPr/>
        </p:nvSpPr>
        <p:spPr>
          <a:xfrm>
            <a:off x="7805971" y="3635778"/>
            <a:ext cx="3918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場次數/人次數輸入說明：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每週2次/每班20人/12週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預估參與人次：請輸入2*20*12=480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預估辦理場次數：請輸入2*12=32</a:t>
            </a:r>
          </a:p>
        </p:txBody>
      </p:sp>
    </p:spTree>
    <p:extLst>
      <p:ext uri="{BB962C8B-B14F-4D97-AF65-F5344CB8AC3E}">
        <p14:creationId xmlns:p14="http://schemas.microsoft.com/office/powerpoint/2010/main" val="324474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0303-835C-6F26-FA79-5416B123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E21EBAF-AFC3-B1E4-6618-4CA86E81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18" y="681369"/>
            <a:ext cx="7010400" cy="5793323"/>
          </a:xfrm>
          <a:prstGeom prst="rect">
            <a:avLst/>
          </a:prstGeom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836B2CDD-7E9E-8D4A-C06E-F58C2F08A71E}"/>
              </a:ext>
            </a:extLst>
          </p:cNvPr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B843E301-55C1-6E5B-CEC5-A255C71AE8C0}"/>
              </a:ext>
            </a:extLst>
          </p:cNvPr>
          <p:cNvGrpSpPr/>
          <p:nvPr/>
        </p:nvGrpSpPr>
        <p:grpSpPr>
          <a:xfrm>
            <a:off x="2770909" y="4170015"/>
            <a:ext cx="7107383" cy="2304676"/>
            <a:chOff x="3561856" y="1006874"/>
            <a:chExt cx="8522841" cy="2304676"/>
          </a:xfrm>
        </p:grpSpPr>
        <p:sp>
          <p:nvSpPr>
            <p:cNvPr id="26" name="圓角矩形 25">
              <a:extLst>
                <a:ext uri="{FF2B5EF4-FFF2-40B4-BE49-F238E27FC236}">
                  <a16:creationId xmlns:a16="http://schemas.microsoft.com/office/drawing/2014/main" id="{9632CC91-1860-A5E6-013F-E6B5B0ED1BF4}"/>
                </a:ext>
              </a:extLst>
            </p:cNvPr>
            <p:cNvSpPr/>
            <p:nvPr/>
          </p:nvSpPr>
          <p:spPr>
            <a:xfrm flipV="1">
              <a:off x="3561856" y="2385537"/>
              <a:ext cx="6617972" cy="9260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2021AF93-2AF7-C884-EA32-03F85D939D92}"/>
                </a:ext>
              </a:extLst>
            </p:cNvPr>
            <p:cNvGrpSpPr/>
            <p:nvPr/>
          </p:nvGrpSpPr>
          <p:grpSpPr>
            <a:xfrm>
              <a:off x="5641825" y="1006874"/>
              <a:ext cx="6442872" cy="1474774"/>
              <a:chOff x="4946120" y="-1882508"/>
              <a:chExt cx="7384274" cy="1474774"/>
            </a:xfrm>
          </p:grpSpPr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99DA1CF-7DE0-1535-E36B-729987E1CD6F}"/>
                  </a:ext>
                </a:extLst>
              </p:cNvPr>
              <p:cNvSpPr txBox="1"/>
              <p:nvPr/>
            </p:nvSpPr>
            <p:spPr>
              <a:xfrm>
                <a:off x="4946120" y="-1882508"/>
                <a:ext cx="738427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課程計畫需再點選是否</a:t>
                </a:r>
                <a:r>
                  <a:rPr lang="zh-TW" altLang="en-US" sz="21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結合運動村里</a:t>
                </a:r>
              </a:p>
            </p:txBody>
          </p: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441CBF2F-BEF4-D200-383D-4CEEF319E9C6}"/>
                  </a:ext>
                </a:extLst>
              </p:cNvPr>
              <p:cNvCxnSpPr/>
              <p:nvPr/>
            </p:nvCxnSpPr>
            <p:spPr>
              <a:xfrm flipH="1">
                <a:off x="6034307" y="-1467010"/>
                <a:ext cx="951625" cy="105927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3429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6FE03-7B4D-A1CC-0A27-2AEA5A20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B48B2B-7ACB-B316-C3EB-3357AA82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95" y="678656"/>
            <a:ext cx="7480413" cy="5407818"/>
          </a:xfrm>
          <a:prstGeom prst="rect">
            <a:avLst/>
          </a:prstGeom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6B6AEACC-FB60-0893-1B05-A10533D38635}"/>
              </a:ext>
            </a:extLst>
          </p:cNvPr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C2807E80-4A4E-ABF5-C306-9D7509A4FD67}"/>
              </a:ext>
            </a:extLst>
          </p:cNvPr>
          <p:cNvGrpSpPr/>
          <p:nvPr/>
        </p:nvGrpSpPr>
        <p:grpSpPr>
          <a:xfrm>
            <a:off x="2967515" y="1403853"/>
            <a:ext cx="7754236" cy="2651087"/>
            <a:chOff x="3448901" y="867620"/>
            <a:chExt cx="9298517" cy="2651087"/>
          </a:xfrm>
        </p:grpSpPr>
        <p:sp>
          <p:nvSpPr>
            <p:cNvPr id="26" name="圓角矩形 25">
              <a:extLst>
                <a:ext uri="{FF2B5EF4-FFF2-40B4-BE49-F238E27FC236}">
                  <a16:creationId xmlns:a16="http://schemas.microsoft.com/office/drawing/2014/main" id="{AF05EBAD-CA3F-05DA-A5D0-DE74EECDED3E}"/>
                </a:ext>
              </a:extLst>
            </p:cNvPr>
            <p:cNvSpPr/>
            <p:nvPr/>
          </p:nvSpPr>
          <p:spPr>
            <a:xfrm flipV="1">
              <a:off x="3448901" y="1902130"/>
              <a:ext cx="4620533" cy="16165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CF9B5F6F-56DE-3A08-0616-38B1B7472173}"/>
                </a:ext>
              </a:extLst>
            </p:cNvPr>
            <p:cNvGrpSpPr/>
            <p:nvPr/>
          </p:nvGrpSpPr>
          <p:grpSpPr>
            <a:xfrm>
              <a:off x="5759167" y="867620"/>
              <a:ext cx="6988251" cy="1616577"/>
              <a:chOff x="5080608" y="-2021762"/>
              <a:chExt cx="8009341" cy="1616577"/>
            </a:xfrm>
          </p:grpSpPr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FAD3BE0-29D0-E2AE-3052-77AE6F0DB780}"/>
                  </a:ext>
                </a:extLst>
              </p:cNvPr>
              <p:cNvSpPr txBox="1"/>
              <p:nvPr/>
            </p:nvSpPr>
            <p:spPr>
              <a:xfrm>
                <a:off x="5080608" y="-2021762"/>
                <a:ext cx="80093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課程計畫需再填寫畫面上</a:t>
                </a:r>
                <a:r>
                  <a:rPr lang="zh-TW" altLang="en-US" sz="2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紅色星號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欄位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    (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同一計畫如辦理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班</a:t>
                </a:r>
                <a:r>
                  <a:rPr lang="zh-TW" altLang="en-US" sz="21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請建不同主題各一筆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)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7BC0D7BE-CDFF-197F-8603-712AE1CBE6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02698" y="-1283098"/>
                <a:ext cx="948407" cy="87791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D8701E5-A36D-24D6-ED5F-051519023859}"/>
              </a:ext>
            </a:extLst>
          </p:cNvPr>
          <p:cNvGrpSpPr/>
          <p:nvPr/>
        </p:nvGrpSpPr>
        <p:grpSpPr>
          <a:xfrm>
            <a:off x="2726357" y="5312344"/>
            <a:ext cx="5335290" cy="1322046"/>
            <a:chOff x="3540972" y="2421278"/>
            <a:chExt cx="6397831" cy="1322046"/>
          </a:xfrm>
        </p:grpSpPr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F0EC5AA7-9B82-6791-1299-CD174DF98DBC}"/>
                </a:ext>
              </a:extLst>
            </p:cNvPr>
            <p:cNvSpPr/>
            <p:nvPr/>
          </p:nvSpPr>
          <p:spPr>
            <a:xfrm flipV="1">
              <a:off x="3540972" y="2421278"/>
              <a:ext cx="895351" cy="4908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7DAC3B00-10C8-03E0-29B8-5B969BF90D28}"/>
                </a:ext>
              </a:extLst>
            </p:cNvPr>
            <p:cNvGrpSpPr/>
            <p:nvPr/>
          </p:nvGrpSpPr>
          <p:grpSpPr>
            <a:xfrm>
              <a:off x="4262782" y="2666692"/>
              <a:ext cx="5676021" cy="1076632"/>
              <a:chOff x="3365579" y="-222690"/>
              <a:chExt cx="6505374" cy="1076632"/>
            </a:xfrm>
          </p:grpSpPr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40350A-C49F-1ED5-20EC-CC81960BF41C}"/>
                  </a:ext>
                </a:extLst>
              </p:cNvPr>
              <p:cNvSpPr txBox="1"/>
              <p:nvPr/>
            </p:nvSpPr>
            <p:spPr>
              <a:xfrm>
                <a:off x="4061338" y="438444"/>
                <a:ext cx="5809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分別進入設定各班別場次時間</a:t>
                </a:r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9E267643-A142-3E38-80D6-1251617D0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65579" y="-222690"/>
                <a:ext cx="695759" cy="6611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274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A810FCE-1C85-38F8-4504-8E2341D9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95" y="678656"/>
            <a:ext cx="7480413" cy="540781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241438484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967515" y="1545656"/>
            <a:ext cx="7831872" cy="2509284"/>
            <a:chOff x="3448901" y="1009423"/>
            <a:chExt cx="9391615" cy="2509284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48901" y="1902130"/>
              <a:ext cx="4620533" cy="16165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852265" y="1009423"/>
              <a:ext cx="6988251" cy="1474774"/>
              <a:chOff x="5187309" y="-1879959"/>
              <a:chExt cx="8009341" cy="147477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187309" y="-1879959"/>
                <a:ext cx="80093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課程計畫需再填寫畫面上</a:t>
                </a:r>
                <a:r>
                  <a:rPr lang="zh-TW" altLang="en-US" sz="2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紅色星號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欄位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7002699" y="-1464461"/>
                <a:ext cx="951625" cy="105927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群組 9"/>
          <p:cNvGrpSpPr/>
          <p:nvPr/>
        </p:nvGrpSpPr>
        <p:grpSpPr>
          <a:xfrm>
            <a:off x="2726357" y="5294066"/>
            <a:ext cx="5335290" cy="1322046"/>
            <a:chOff x="3540972" y="2421278"/>
            <a:chExt cx="6397831" cy="1322046"/>
          </a:xfrm>
        </p:grpSpPr>
        <p:sp>
          <p:nvSpPr>
            <p:cNvPr id="11" name="圓角矩形 10"/>
            <p:cNvSpPr/>
            <p:nvPr/>
          </p:nvSpPr>
          <p:spPr>
            <a:xfrm flipV="1">
              <a:off x="3540972" y="2421278"/>
              <a:ext cx="895351" cy="4908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262782" y="2666692"/>
              <a:ext cx="5676021" cy="1076632"/>
              <a:chOff x="3365579" y="-222690"/>
              <a:chExt cx="6505374" cy="1076632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4061338" y="438444"/>
                <a:ext cx="5809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分別進入設定各班別場次時間</a:t>
                </a:r>
              </a:p>
            </p:txBody>
          </p:sp>
          <p:cxnSp>
            <p:nvCxnSpPr>
              <p:cNvPr id="15" name="直線單箭頭接點 14"/>
              <p:cNvCxnSpPr>
                <a:cxnSpLocks/>
              </p:cNvCxnSpPr>
              <p:nvPr/>
            </p:nvCxnSpPr>
            <p:spPr>
              <a:xfrm flipH="1" flipV="1">
                <a:off x="3365579" y="-222690"/>
                <a:ext cx="695759" cy="6611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447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610D-AB80-FCC3-32E1-D04F4532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899405-4E0C-B89C-9B7C-E685B39D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09" y="642177"/>
            <a:ext cx="7010400" cy="4750917"/>
          </a:xfrm>
          <a:prstGeom prst="rect">
            <a:avLst/>
          </a:prstGeom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603B2517-542E-0A2E-52B4-45091FCC7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13893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E3CD08CA-E8C6-5130-946F-94CC8CC78D95}"/>
              </a:ext>
            </a:extLst>
          </p:cNvPr>
          <p:cNvGrpSpPr/>
          <p:nvPr/>
        </p:nvGrpSpPr>
        <p:grpSpPr>
          <a:xfrm>
            <a:off x="2346002" y="1117751"/>
            <a:ext cx="6786737" cy="2512140"/>
            <a:chOff x="3415334" y="1119824"/>
            <a:chExt cx="8138338" cy="2512140"/>
          </a:xfrm>
        </p:grpSpPr>
        <p:sp>
          <p:nvSpPr>
            <p:cNvPr id="26" name="圓角矩形 25">
              <a:extLst>
                <a:ext uri="{FF2B5EF4-FFF2-40B4-BE49-F238E27FC236}">
                  <a16:creationId xmlns:a16="http://schemas.microsoft.com/office/drawing/2014/main" id="{BF437707-4496-9F28-79A4-BDC052D82CF9}"/>
                </a:ext>
              </a:extLst>
            </p:cNvPr>
            <p:cNvSpPr/>
            <p:nvPr/>
          </p:nvSpPr>
          <p:spPr>
            <a:xfrm flipV="1">
              <a:off x="3415334" y="2606660"/>
              <a:ext cx="3918452" cy="102530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B636EB88-7752-A10C-873E-80A12480349A}"/>
                </a:ext>
              </a:extLst>
            </p:cNvPr>
            <p:cNvGrpSpPr/>
            <p:nvPr/>
          </p:nvGrpSpPr>
          <p:grpSpPr>
            <a:xfrm>
              <a:off x="5510387" y="1119824"/>
              <a:ext cx="6043285" cy="1515817"/>
              <a:chOff x="4795477" y="-1769558"/>
              <a:chExt cx="6926298" cy="1515817"/>
            </a:xfrm>
          </p:grpSpPr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417541F-E2DB-92F1-228D-7D83B08DAC69}"/>
                  </a:ext>
                </a:extLst>
              </p:cNvPr>
              <p:cNvSpPr txBox="1"/>
              <p:nvPr/>
            </p:nvSpPr>
            <p:spPr>
              <a:xfrm>
                <a:off x="4795477" y="-1769558"/>
                <a:ext cx="69262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一般專案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類別項目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執行項目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0645AA71-2C31-8760-6735-CE040C5827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35355" y="-1426686"/>
                <a:ext cx="380940" cy="117294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1988A2D-4A1F-E434-3AB6-3E1926ADEC87}"/>
              </a:ext>
            </a:extLst>
          </p:cNvPr>
          <p:cNvGrpSpPr/>
          <p:nvPr/>
        </p:nvGrpSpPr>
        <p:grpSpPr>
          <a:xfrm>
            <a:off x="4770040" y="1819765"/>
            <a:ext cx="1517371" cy="954904"/>
            <a:chOff x="5068409" y="2153709"/>
            <a:chExt cx="1517371" cy="95490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C3C3318F-488E-196B-503F-0C2321FF805B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068409" y="2572809"/>
              <a:ext cx="812521" cy="53580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1083E4E-F46A-14B2-78F3-7347816E3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0930" y="2153709"/>
              <a:ext cx="704850" cy="83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27C3FA1A-5A90-8359-701A-4A449920E3F8}"/>
              </a:ext>
            </a:extLst>
          </p:cNvPr>
          <p:cNvGrpSpPr/>
          <p:nvPr/>
        </p:nvGrpSpPr>
        <p:grpSpPr>
          <a:xfrm>
            <a:off x="4770040" y="2249230"/>
            <a:ext cx="3045153" cy="1295400"/>
            <a:chOff x="4770040" y="2595501"/>
            <a:chExt cx="3045153" cy="1295400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C58CC2C8-84F1-5F02-F771-212E4A7B6722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4770040" y="3243201"/>
              <a:ext cx="2121228" cy="18347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D422ECB-A8F5-69A9-B94C-B9C02AC7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91268" y="2595501"/>
              <a:ext cx="923925" cy="1295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6825CF26-4C3F-45B2-1C9D-96F202EA93A1}"/>
              </a:ext>
            </a:extLst>
          </p:cNvPr>
          <p:cNvGrpSpPr/>
          <p:nvPr/>
        </p:nvGrpSpPr>
        <p:grpSpPr>
          <a:xfrm>
            <a:off x="5275731" y="3492452"/>
            <a:ext cx="2240405" cy="1700310"/>
            <a:chOff x="5275731" y="3492452"/>
            <a:chExt cx="2240405" cy="1700310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BD05EAF8-A4C2-B60D-9249-1DF63F6EA03C}"/>
                </a:ext>
              </a:extLst>
            </p:cNvPr>
            <p:cNvCxnSpPr/>
            <p:nvPr/>
          </p:nvCxnSpPr>
          <p:spPr>
            <a:xfrm flipH="1" flipV="1">
              <a:off x="5275731" y="3492452"/>
              <a:ext cx="669074" cy="46606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3A6F926-7E8B-C36A-FA96-78C73E0F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4986" y="3744962"/>
              <a:ext cx="1581150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5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57E83D9-6B67-C5E7-5CB8-A2D217EC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15" y="666646"/>
            <a:ext cx="6564154" cy="609289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920983" y="1272995"/>
            <a:ext cx="6313258" cy="3383817"/>
            <a:chOff x="3452893" y="1108153"/>
            <a:chExt cx="7570564" cy="3383817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52893" y="2181872"/>
              <a:ext cx="5931058" cy="23100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4035206" y="1108153"/>
              <a:ext cx="6988251" cy="1430877"/>
              <a:chOff x="3104751" y="-1781229"/>
              <a:chExt cx="8009341" cy="1430877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3104751" y="-1781229"/>
                <a:ext cx="80093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體適能檢測計畫需再填寫畫面上</a:t>
                </a:r>
                <a:r>
                  <a:rPr lang="zh-TW" altLang="en-US" sz="2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紅色星號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欄位</a:t>
                </a: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H="1">
                <a:off x="4828819" y="-1409628"/>
                <a:ext cx="595765" cy="105927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006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5F22D8D-23DF-E8F5-393B-AD9920CB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10" y="746416"/>
            <a:ext cx="7058025" cy="601312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318340056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592786" y="1644132"/>
            <a:ext cx="7342249" cy="3030504"/>
            <a:chOff x="3666905" y="972804"/>
            <a:chExt cx="9457724" cy="3030504"/>
          </a:xfrm>
        </p:grpSpPr>
        <p:sp>
          <p:nvSpPr>
            <p:cNvPr id="26" name="圓角矩形 25"/>
            <p:cNvSpPr/>
            <p:nvPr/>
          </p:nvSpPr>
          <p:spPr>
            <a:xfrm flipV="1">
              <a:off x="3666905" y="2407774"/>
              <a:ext cx="7645521" cy="15955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668936" y="972804"/>
              <a:ext cx="6455693" cy="1636215"/>
              <a:chOff x="6123308" y="-1916578"/>
              <a:chExt cx="7398967" cy="1636215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123308" y="-1916578"/>
                <a:ext cx="739896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輸入檢測方式、檢測站等</a:t>
                </a:r>
                <a:r>
                  <a:rPr lang="zh-TW" altLang="en-US" sz="2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紅色星號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欄位，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ea typeface="微軟正黑體" panose="020B0604030504040204" pitchFamily="34" charset="-120"/>
                  </a:rPr>
                  <a:t>多檢測站，請重覆新增動作</a:t>
                </a:r>
                <a:r>
                  <a:rPr lang="en-US" altLang="zh-TW" dirty="0"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ea typeface="微軟正黑體" panose="020B0604030504040204" pitchFamily="34" charset="-120"/>
                </a:endParaRPr>
              </a:p>
              <a:p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H="1">
                <a:off x="6123308" y="-1227692"/>
                <a:ext cx="763744" cy="94732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5108094" y="5179381"/>
            <a:ext cx="414386" cy="15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453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A966A6-8A75-FBD3-3158-D38C6E47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55" y="639604"/>
            <a:ext cx="6267133" cy="56261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174869" y="3888885"/>
            <a:ext cx="5897216" cy="2092725"/>
            <a:chOff x="4459112" y="3136170"/>
            <a:chExt cx="7596343" cy="2092725"/>
          </a:xfrm>
        </p:grpSpPr>
        <p:sp>
          <p:nvSpPr>
            <p:cNvPr id="26" name="圓角矩形 25"/>
            <p:cNvSpPr/>
            <p:nvPr/>
          </p:nvSpPr>
          <p:spPr>
            <a:xfrm flipV="1">
              <a:off x="4459112" y="4883702"/>
              <a:ext cx="7245799" cy="34519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370999" y="3136170"/>
              <a:ext cx="5684456" cy="1944031"/>
              <a:chOff x="5781839" y="246788"/>
              <a:chExt cx="6515042" cy="1944031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781839" y="246788"/>
                <a:ext cx="65150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依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一般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或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樂活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自動帶入檢測費用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此計畫只可申請檢測費用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)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6230029" y="985452"/>
                <a:ext cx="471352" cy="120536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5ED672-B697-D7D5-43D4-1ECC4E19102C}"/>
              </a:ext>
            </a:extLst>
          </p:cNvPr>
          <p:cNvSpPr txBox="1"/>
          <p:nvPr/>
        </p:nvSpPr>
        <p:spPr>
          <a:xfrm>
            <a:off x="2174869" y="5934670"/>
            <a:ext cx="6107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ea typeface="微軟正黑體" panose="020B0604030504040204" pitchFamily="34" charset="-120"/>
              </a:rPr>
              <a:t>申辦原則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800" b="0" i="0" u="none" strike="noStrike" baseline="0" dirty="0">
                <a:latin typeface="CIDFont+F3"/>
                <a:ea typeface="微軟正黑體" panose="020B0604030504040204" pitchFamily="34" charset="-120"/>
              </a:rPr>
              <a:t>檢測費用經費支用原則：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CIDFont+F3"/>
                <a:ea typeface="微軟正黑體" panose="020B0604030504040204" pitchFamily="34" charset="-120"/>
              </a:rPr>
              <a:t>每人每年以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CIDFont+F4"/>
                <a:ea typeface="微軟正黑體" panose="020B0604030504040204" pitchFamily="34" charset="-120"/>
              </a:rPr>
              <a:t>1 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CIDFont+F3"/>
                <a:ea typeface="微軟正黑體" panose="020B0604030504040204" pitchFamily="34" charset="-120"/>
              </a:rPr>
              <a:t>次為限，補助</a:t>
            </a:r>
            <a:r>
              <a:rPr lang="en-US" altLang="zh-TW" sz="1800" b="0" i="0" u="none" strike="noStrike" baseline="0" dirty="0">
                <a:solidFill>
                  <a:srgbClr val="FF0000"/>
                </a:solidFill>
                <a:latin typeface="CIDFont+F4"/>
                <a:ea typeface="微軟正黑體" panose="020B0604030504040204" pitchFamily="34" charset="-120"/>
              </a:rPr>
              <a:t>300 </a:t>
            </a:r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CIDFont+F3"/>
                <a:ea typeface="微軟正黑體" panose="020B0604030504040204" pitchFamily="34" charset="-120"/>
              </a:rPr>
              <a:t>元</a:t>
            </a:r>
            <a:r>
              <a:rPr lang="zh-TW" altLang="en-US" sz="1800" b="0" i="0" u="none" strike="noStrike" baseline="0" dirty="0">
                <a:latin typeface="CIDFont+F3"/>
                <a:ea typeface="微軟正黑體" panose="020B0604030504040204" pitchFamily="34" charset="-120"/>
              </a:rPr>
              <a:t>，惟常態性課程每人每年以</a:t>
            </a:r>
            <a:r>
              <a:rPr lang="en-US" altLang="zh-TW" sz="1800" b="0" i="0" u="none" strike="noStrike" baseline="0" dirty="0"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en-US" altLang="zh-TW" sz="1800" b="0" i="0" u="none" strike="noStrike" baseline="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800" b="0" i="0" u="none" strike="noStrike" baseline="0" dirty="0">
                <a:latin typeface="CIDFont+F3"/>
                <a:ea typeface="微軟正黑體" panose="020B0604030504040204" pitchFamily="34" charset="-120"/>
              </a:rPr>
              <a:t>次為限（補助</a:t>
            </a:r>
            <a:r>
              <a:rPr lang="en-US" altLang="zh-TW" sz="1800" b="0" i="0" u="none" strike="noStrike" baseline="0" dirty="0">
                <a:latin typeface="CIDFont+F4"/>
                <a:ea typeface="微軟正黑體" panose="020B0604030504040204" pitchFamily="34" charset="-120"/>
              </a:rPr>
              <a:t>600 </a:t>
            </a:r>
            <a:r>
              <a:rPr lang="zh-TW" altLang="en-US" sz="1800" b="0" i="0" u="none" strike="noStrike" baseline="0" dirty="0">
                <a:latin typeface="CIDFont+F3"/>
                <a:ea typeface="微軟正黑體" panose="020B0604030504040204" pitchFamily="34" charset="-120"/>
              </a:rPr>
              <a:t>元）。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12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2" y="2956820"/>
            <a:ext cx="745768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一、計畫管理人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937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05B446A-20B5-635C-8B44-3C190532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67" y="1003323"/>
            <a:ext cx="7676785" cy="4615812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12359456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228757" y="4034823"/>
            <a:ext cx="7676784" cy="2575435"/>
            <a:chOff x="3512728" y="4065345"/>
            <a:chExt cx="9205640" cy="2575435"/>
          </a:xfrm>
        </p:grpSpPr>
        <p:sp>
          <p:nvSpPr>
            <p:cNvPr id="26" name="圓角矩形 25"/>
            <p:cNvSpPr/>
            <p:nvPr/>
          </p:nvSpPr>
          <p:spPr>
            <a:xfrm flipV="1">
              <a:off x="6087490" y="4065345"/>
              <a:ext cx="5982958" cy="47499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3512728" y="4540335"/>
              <a:ext cx="9205640" cy="2100445"/>
              <a:chOff x="2505929" y="1650953"/>
              <a:chExt cx="10550718" cy="2100445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2505929" y="2966568"/>
                <a:ext cx="1055071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輔導作業計畫需下載在地規律運動推廣行動方案範例填寫</a:t>
                </a:r>
                <a:r>
                  <a:rPr lang="zh-TW" altLang="en-US" sz="2400" b="0" i="0" u="none" strike="noStrike" baseline="0" dirty="0">
                    <a:latin typeface="CIDFont+F3"/>
                    <a:ea typeface="微軟正黑體" panose="020B0604030504040204" pitchFamily="34" charset="-120"/>
                  </a:rPr>
                  <a:t>，</a:t>
                </a:r>
                <a:endParaRPr lang="en-US" altLang="zh-TW" sz="2400" b="0" i="0" u="none" strike="noStrike" baseline="0" dirty="0">
                  <a:latin typeface="CIDFont+F3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並於附件上傳</a:t>
                </a: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V="1">
                <a:off x="8503354" y="1650953"/>
                <a:ext cx="709439" cy="12713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061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9081C-1468-E9C6-F29F-08A33A36D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0090AB2-383F-B574-B890-02D64E95D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48" y="668662"/>
            <a:ext cx="7000086" cy="5861447"/>
          </a:xfrm>
          <a:prstGeom prst="rect">
            <a:avLst/>
          </a:prstGeom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33FD5222-FABB-57EE-E8AB-FFE27AA03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48550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>
            <a:extLst>
              <a:ext uri="{FF2B5EF4-FFF2-40B4-BE49-F238E27FC236}">
                <a16:creationId xmlns:a16="http://schemas.microsoft.com/office/drawing/2014/main" id="{FDDCEFC1-3EF6-64CF-6819-37E45DECB9DA}"/>
              </a:ext>
            </a:extLst>
          </p:cNvPr>
          <p:cNvGrpSpPr/>
          <p:nvPr/>
        </p:nvGrpSpPr>
        <p:grpSpPr>
          <a:xfrm>
            <a:off x="2567708" y="1076880"/>
            <a:ext cx="7714625" cy="2457949"/>
            <a:chOff x="3919182" y="1107402"/>
            <a:chExt cx="9251017" cy="2457949"/>
          </a:xfrm>
        </p:grpSpPr>
        <p:sp>
          <p:nvSpPr>
            <p:cNvPr id="26" name="圓角矩形 25">
              <a:extLst>
                <a:ext uri="{FF2B5EF4-FFF2-40B4-BE49-F238E27FC236}">
                  <a16:creationId xmlns:a16="http://schemas.microsoft.com/office/drawing/2014/main" id="{68B6203B-4D73-D608-655B-9E67BA0357CB}"/>
                </a:ext>
              </a:extLst>
            </p:cNvPr>
            <p:cNvSpPr/>
            <p:nvPr/>
          </p:nvSpPr>
          <p:spPr>
            <a:xfrm flipV="1">
              <a:off x="3919182" y="2514009"/>
              <a:ext cx="3764623" cy="10513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34123D58-9F8C-C328-C57C-1C1F4B9DC1A9}"/>
                </a:ext>
              </a:extLst>
            </p:cNvPr>
            <p:cNvGrpSpPr/>
            <p:nvPr/>
          </p:nvGrpSpPr>
          <p:grpSpPr>
            <a:xfrm>
              <a:off x="6087490" y="1107402"/>
              <a:ext cx="7082709" cy="1534220"/>
              <a:chOff x="5456902" y="-1781980"/>
              <a:chExt cx="8117596" cy="1534220"/>
            </a:xfrm>
          </p:grpSpPr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E73A55F-F91E-3DF2-1838-768381AFCC5C}"/>
                  </a:ext>
                </a:extLst>
              </p:cNvPr>
              <p:cNvSpPr txBox="1"/>
              <p:nvPr/>
            </p:nvSpPr>
            <p:spPr>
              <a:xfrm>
                <a:off x="5456902" y="-1781980"/>
                <a:ext cx="81175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一般專案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類別項目：縣市輔導作業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  <a:ea typeface="微軟正黑體" panose="020B0604030504040204" pitchFamily="34" charset="-120"/>
                  </a:rPr>
                  <a:t>執行項目：輔導作業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F1B3B8F4-A3FE-3A5C-2261-012F27BEA1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76443" y="-1085632"/>
                <a:ext cx="809652" cy="83787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E1811E5-1F7F-55D5-2915-53F51F5747AF}"/>
              </a:ext>
            </a:extLst>
          </p:cNvPr>
          <p:cNvGrpSpPr/>
          <p:nvPr/>
        </p:nvGrpSpPr>
        <p:grpSpPr>
          <a:xfrm>
            <a:off x="4767627" y="1755380"/>
            <a:ext cx="1517371" cy="954904"/>
            <a:chOff x="5068409" y="2153709"/>
            <a:chExt cx="1517371" cy="954904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95A15D72-DA81-D050-FB49-237C14B4E209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5068409" y="2572809"/>
              <a:ext cx="812521" cy="53580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C3DB89A-0C1C-83C0-31A8-063A0F7C7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0930" y="2153709"/>
              <a:ext cx="704850" cy="83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D0A6B92-34D4-C12D-7DA5-D57CDE09140E}"/>
              </a:ext>
            </a:extLst>
          </p:cNvPr>
          <p:cNvGrpSpPr/>
          <p:nvPr/>
        </p:nvGrpSpPr>
        <p:grpSpPr>
          <a:xfrm>
            <a:off x="4777209" y="2338052"/>
            <a:ext cx="2832821" cy="1238250"/>
            <a:chOff x="4770040" y="2528629"/>
            <a:chExt cx="2832821" cy="1238250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3BF0EFA5-216A-91E2-A5A0-C913847B397E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4770040" y="3147754"/>
              <a:ext cx="1956521" cy="2984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089D961D-6764-BA2E-EEEC-E76E4428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6561" y="2528629"/>
              <a:ext cx="876300" cy="123825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3030C210-9EB2-A61A-E987-30D4A3BA71C6}"/>
              </a:ext>
            </a:extLst>
          </p:cNvPr>
          <p:cNvGrpSpPr/>
          <p:nvPr/>
        </p:nvGrpSpPr>
        <p:grpSpPr>
          <a:xfrm>
            <a:off x="4547141" y="3379166"/>
            <a:ext cx="2542217" cy="1173719"/>
            <a:chOff x="4580850" y="3594529"/>
            <a:chExt cx="2542217" cy="1173719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14E7B141-B768-50B3-8D9C-79447360C7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0850" y="3594529"/>
              <a:ext cx="1904042" cy="71308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A23C49FB-6A6F-D583-38DF-7011F76FC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84892" y="4034823"/>
              <a:ext cx="638175" cy="733425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126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FCB5576-7B34-180D-5417-F1B74E4B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71" y="649490"/>
            <a:ext cx="6079613" cy="35974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296EDFE-BEC6-6697-63C2-0C8EF167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787" y="4217437"/>
            <a:ext cx="5572578" cy="245089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46350802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346001" y="1198229"/>
            <a:ext cx="6387742" cy="4972401"/>
            <a:chOff x="4034228" y="1538296"/>
            <a:chExt cx="7659881" cy="3905379"/>
          </a:xfrm>
        </p:grpSpPr>
        <p:sp>
          <p:nvSpPr>
            <p:cNvPr id="11" name="圓角矩形 10"/>
            <p:cNvSpPr/>
            <p:nvPr/>
          </p:nvSpPr>
          <p:spPr>
            <a:xfrm flipV="1">
              <a:off x="4034228" y="2170405"/>
              <a:ext cx="6532223" cy="327327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607714" y="1538296"/>
              <a:ext cx="5086395" cy="1030878"/>
              <a:chOff x="6053139" y="-1351086"/>
              <a:chExt cx="5829596" cy="1030878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6423278" y="-1351086"/>
                <a:ext cx="5459457" cy="32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需再填寫畫面上</a:t>
                </a:r>
                <a:r>
                  <a:rPr lang="zh-TW" altLang="en-US" sz="2100" dirty="0">
                    <a:solidFill>
                      <a:srgbClr val="FE100A"/>
                    </a:solidFill>
                    <a:ea typeface="微軟正黑體" panose="020B0604030504040204" pitchFamily="34" charset="-120"/>
                  </a:rPr>
                  <a:t>紅色星號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欄位</a:t>
                </a:r>
                <a:endParaRPr lang="zh-TW" altLang="en-US" sz="24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5" name="直線單箭頭接點 14"/>
              <p:cNvCxnSpPr>
                <a:cxnSpLocks/>
              </p:cNvCxnSpPr>
              <p:nvPr/>
            </p:nvCxnSpPr>
            <p:spPr>
              <a:xfrm flipH="1">
                <a:off x="6053139" y="-1073680"/>
                <a:ext cx="793828" cy="75347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72C81AF-9EFE-D600-071E-FC463ABA1357}"/>
              </a:ext>
            </a:extLst>
          </p:cNvPr>
          <p:cNvGrpSpPr/>
          <p:nvPr/>
        </p:nvGrpSpPr>
        <p:grpSpPr>
          <a:xfrm>
            <a:off x="2490339" y="1802444"/>
            <a:ext cx="8336246" cy="2830491"/>
            <a:chOff x="990863" y="3814966"/>
            <a:chExt cx="7496830" cy="283049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7FF00F8-D4EF-D448-B36D-24A9F6505F9A}"/>
                </a:ext>
              </a:extLst>
            </p:cNvPr>
            <p:cNvSpPr/>
            <p:nvPr/>
          </p:nvSpPr>
          <p:spPr>
            <a:xfrm>
              <a:off x="990863" y="4784411"/>
              <a:ext cx="4647844" cy="1861046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BD550506-5472-04A0-7D7B-A020293F5987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3908646" y="3968855"/>
              <a:ext cx="1915439" cy="78932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643109A-DA59-DF4F-3BFF-8E4F78BBB23E}"/>
                </a:ext>
              </a:extLst>
            </p:cNvPr>
            <p:cNvSpPr txBox="1"/>
            <p:nvPr/>
          </p:nvSpPr>
          <p:spPr>
            <a:xfrm>
              <a:off x="5824086" y="3814966"/>
              <a:ext cx="2663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ea typeface="微軟正黑體" panose="020B0604030504040204" pitchFamily="34" charset="-120"/>
                </a:rPr>
                <a:t>115</a:t>
              </a:r>
              <a:r>
                <a:rPr lang="zh-TW" altLang="en-US" sz="1400" dirty="0">
                  <a:ea typeface="微軟正黑體" panose="020B0604030504040204" pitchFamily="34" charset="-120"/>
                </a:rPr>
                <a:t>年需填寫規律運動成效評估機制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FD9FA59-2628-05D2-8B6B-343AB4D514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825" y="2845597"/>
            <a:ext cx="5447362" cy="382273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970675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F868F36-3C25-4E8F-EF3E-B39FE3D3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25" y="826408"/>
            <a:ext cx="7430461" cy="541175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751385949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791094" y="2684278"/>
            <a:ext cx="8399211" cy="1714486"/>
            <a:chOff x="4601190" y="3390877"/>
            <a:chExt cx="10071940" cy="2255557"/>
          </a:xfrm>
        </p:grpSpPr>
        <p:sp>
          <p:nvSpPr>
            <p:cNvPr id="11" name="圓角矩形 10"/>
            <p:cNvSpPr/>
            <p:nvPr/>
          </p:nvSpPr>
          <p:spPr>
            <a:xfrm flipV="1">
              <a:off x="4601190" y="4050654"/>
              <a:ext cx="4583135" cy="159578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8372139" y="3390877"/>
              <a:ext cx="6300991" cy="1457666"/>
              <a:chOff x="8075374" y="501495"/>
              <a:chExt cx="7221663" cy="1457666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8843121" y="501495"/>
                <a:ext cx="6453916" cy="145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輸入輔導會議資料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 (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請重覆新增動作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新增期初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期中會議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)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  <a:p>
                <a:endParaRPr lang="zh-TW" altLang="en-US" sz="24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5" name="直線單箭頭接點 14"/>
              <p:cNvCxnSpPr>
                <a:cxnSpLocks/>
              </p:cNvCxnSpPr>
              <p:nvPr/>
            </p:nvCxnSpPr>
            <p:spPr>
              <a:xfrm flipH="1">
                <a:off x="8075374" y="940319"/>
                <a:ext cx="767747" cy="5714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39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60EBE62-C151-87BF-76DB-339FD53E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65" y="746416"/>
            <a:ext cx="6055547" cy="601312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103374726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818803" y="2782867"/>
            <a:ext cx="8399211" cy="2520653"/>
            <a:chOff x="4601190" y="3390877"/>
            <a:chExt cx="10071940" cy="3316140"/>
          </a:xfrm>
        </p:grpSpPr>
        <p:sp>
          <p:nvSpPr>
            <p:cNvPr id="11" name="圓角矩形 10"/>
            <p:cNvSpPr/>
            <p:nvPr/>
          </p:nvSpPr>
          <p:spPr>
            <a:xfrm flipV="1">
              <a:off x="4601190" y="3636570"/>
              <a:ext cx="4583134" cy="30704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8372139" y="3390877"/>
              <a:ext cx="6300991" cy="1457666"/>
              <a:chOff x="8075374" y="501495"/>
              <a:chExt cx="7221663" cy="1457666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8843121" y="501495"/>
                <a:ext cx="6453916" cy="145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輸入委員資料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 (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請重覆新增動作新增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)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  <a:p>
                <a:endParaRPr lang="zh-TW" altLang="en-US" sz="24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5" name="直線單箭頭接點 14"/>
              <p:cNvCxnSpPr>
                <a:cxnSpLocks/>
              </p:cNvCxnSpPr>
              <p:nvPr/>
            </p:nvCxnSpPr>
            <p:spPr>
              <a:xfrm flipH="1">
                <a:off x="8075374" y="940319"/>
                <a:ext cx="767747" cy="5714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755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F80C-E72A-9DE3-6CD7-695FC83F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4C2F5A1-D8F3-A657-CE7B-49832526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43" y="690490"/>
            <a:ext cx="6953250" cy="5720539"/>
          </a:xfrm>
          <a:prstGeom prst="rect">
            <a:avLst/>
          </a:prstGeom>
        </p:spPr>
      </p:pic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FE225059-3025-724C-0725-D809AD8E8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63099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1E8F5FAB-3F47-CEC9-3E6E-00DE71CE0823}"/>
              </a:ext>
            </a:extLst>
          </p:cNvPr>
          <p:cNvGrpSpPr/>
          <p:nvPr/>
        </p:nvGrpSpPr>
        <p:grpSpPr>
          <a:xfrm>
            <a:off x="2164937" y="3262190"/>
            <a:ext cx="9121900" cy="2801186"/>
            <a:chOff x="4726374" y="1824225"/>
            <a:chExt cx="10938555" cy="3685206"/>
          </a:xfrm>
        </p:grpSpPr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7A5EF7EB-B255-A4CA-9383-9797E056B24E}"/>
                </a:ext>
              </a:extLst>
            </p:cNvPr>
            <p:cNvSpPr/>
            <p:nvPr/>
          </p:nvSpPr>
          <p:spPr>
            <a:xfrm flipV="1">
              <a:off x="4726374" y="4264104"/>
              <a:ext cx="7291530" cy="124532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1DD978B1-BE2F-6E7C-9F87-CAAA82A5352A}"/>
                </a:ext>
              </a:extLst>
            </p:cNvPr>
            <p:cNvGrpSpPr/>
            <p:nvPr/>
          </p:nvGrpSpPr>
          <p:grpSpPr>
            <a:xfrm>
              <a:off x="8372139" y="1824225"/>
              <a:ext cx="7292790" cy="2576878"/>
              <a:chOff x="8075374" y="-1065157"/>
              <a:chExt cx="8358379" cy="2576878"/>
            </a:xfrm>
          </p:grpSpPr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3B2CED4-0AFA-BA72-2CF2-07199C073E5F}"/>
                  </a:ext>
                </a:extLst>
              </p:cNvPr>
              <p:cNvSpPr txBox="1"/>
              <p:nvPr/>
            </p:nvSpPr>
            <p:spPr>
              <a:xfrm>
                <a:off x="8402342" y="-1065157"/>
                <a:ext cx="8031411" cy="139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輸入附件名稱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檔案格式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上傳檔案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 (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請重覆新增動作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)</a:t>
                </a:r>
              </a:p>
              <a:p>
                <a:r>
                  <a:rPr lang="zh-TW" altLang="en-US" sz="2100" b="0" i="0" dirty="0">
                    <a:solidFill>
                      <a:srgbClr val="DC143C"/>
                    </a:solidFill>
                    <a:effectLst/>
                    <a:latin typeface="Noto Sans TC" panose="020B0200000000000000" pitchFamily="34" charset="-120"/>
                    <a:ea typeface="Noto Sans TC" panose="020B0200000000000000" pitchFamily="34" charset="-120"/>
                  </a:rPr>
                  <a:t>需上傳並勾選在地規律運動推廣行動方案已上傳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BADB129E-4076-817D-5991-FF5359829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75374" y="266391"/>
                <a:ext cx="653935" cy="124533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5978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86264" y="2821307"/>
            <a:ext cx="13186503" cy="4273398"/>
            <a:chOff x="-23120" y="2907569"/>
            <a:chExt cx="13186503" cy="427339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348581" y="3227809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rgbClr val="EA880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724592" y="3618334"/>
              <a:ext cx="2581276" cy="4076700"/>
            </a:xfrm>
            <a:prstGeom prst="triangle">
              <a:avLst>
                <a:gd name="adj" fmla="val 60151"/>
              </a:avLst>
            </a:prstGeom>
            <a:solidFill>
              <a:srgbClr val="CC1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等腰三角形 8"/>
            <p:cNvSpPr/>
            <p:nvPr/>
          </p:nvSpPr>
          <p:spPr>
            <a:xfrm>
              <a:off x="-8607" y="5921796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等腰三角形 4"/>
            <p:cNvSpPr/>
            <p:nvPr/>
          </p:nvSpPr>
          <p:spPr>
            <a:xfrm rot="2070720">
              <a:off x="4954011" y="3029055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rgbClr val="FEC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等腰三角形 6"/>
            <p:cNvSpPr/>
            <p:nvPr/>
          </p:nvSpPr>
          <p:spPr>
            <a:xfrm>
              <a:off x="7098756" y="4230619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" fmla="*/ 0 w 5558971"/>
                <a:gd name="connsiteY0" fmla="*/ 2130426 h 2130426"/>
                <a:gd name="connsiteX1" fmla="*/ 2468022 w 5558971"/>
                <a:gd name="connsiteY1" fmla="*/ 0 h 2130426"/>
                <a:gd name="connsiteX2" fmla="*/ 5558971 w 5558971"/>
                <a:gd name="connsiteY2" fmla="*/ 2130426 h 2130426"/>
                <a:gd name="connsiteX3" fmla="*/ 0 w 5558971"/>
                <a:gd name="connsiteY3" fmla="*/ 2130426 h 2130426"/>
                <a:gd name="connsiteX0" fmla="*/ 0 w 4968421"/>
                <a:gd name="connsiteY0" fmla="*/ 1463676 h 2130426"/>
                <a:gd name="connsiteX1" fmla="*/ 1877472 w 4968421"/>
                <a:gd name="connsiteY1" fmla="*/ 0 h 2130426"/>
                <a:gd name="connsiteX2" fmla="*/ 4968421 w 4968421"/>
                <a:gd name="connsiteY2" fmla="*/ 2130426 h 2130426"/>
                <a:gd name="connsiteX3" fmla="*/ 0 w 4968421"/>
                <a:gd name="connsiteY3" fmla="*/ 1463676 h 2130426"/>
                <a:gd name="connsiteX0" fmla="*/ 0 w 4968421"/>
                <a:gd name="connsiteY0" fmla="*/ 1444626 h 2111376"/>
                <a:gd name="connsiteX1" fmla="*/ 185842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  <a:gd name="connsiteX0" fmla="*/ 0 w 4968421"/>
                <a:gd name="connsiteY0" fmla="*/ 1444626 h 2111376"/>
                <a:gd name="connsiteX1" fmla="*/ 187747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rgbClr val="6FAD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等腰三角形 4"/>
            <p:cNvSpPr/>
            <p:nvPr/>
          </p:nvSpPr>
          <p:spPr>
            <a:xfrm rot="2070720">
              <a:off x="9378151" y="2907569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3785232"/>
                <a:gd name="connsiteY0" fmla="*/ 4151912 h 4151912"/>
                <a:gd name="connsiteX1" fmla="*/ 3133791 w 3785232"/>
                <a:gd name="connsiteY1" fmla="*/ 0 h 4151912"/>
                <a:gd name="connsiteX2" fmla="*/ 3785232 w 3785232"/>
                <a:gd name="connsiteY2" fmla="*/ 4134132 h 4151912"/>
                <a:gd name="connsiteX3" fmla="*/ 0 w 3785232"/>
                <a:gd name="connsiteY3" fmla="*/ 4151912 h 4151912"/>
                <a:gd name="connsiteX0" fmla="*/ 0 w 3785232"/>
                <a:gd name="connsiteY0" fmla="*/ 2619416 h 2619416"/>
                <a:gd name="connsiteX1" fmla="*/ 3493957 w 3785232"/>
                <a:gd name="connsiteY1" fmla="*/ 0 h 2619416"/>
                <a:gd name="connsiteX2" fmla="*/ 3785232 w 3785232"/>
                <a:gd name="connsiteY2" fmla="*/ 2601636 h 2619416"/>
                <a:gd name="connsiteX3" fmla="*/ 0 w 3785232"/>
                <a:gd name="connsiteY3" fmla="*/ 2619416 h 26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" name="標題 1"/>
          <p:cNvSpPr txBox="1">
            <a:spLocks/>
          </p:cNvSpPr>
          <p:nvPr/>
        </p:nvSpPr>
        <p:spPr>
          <a:xfrm>
            <a:off x="1981200" y="2455853"/>
            <a:ext cx="8229600" cy="6778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8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33542900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53905" y="540312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建議使用之瀏覽器：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919215" y="2023204"/>
            <a:ext cx="6105515" cy="2514606"/>
            <a:chOff x="146088" y="967137"/>
            <a:chExt cx="6204299" cy="251460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704" y="1823162"/>
              <a:ext cx="1193375" cy="1141110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146088" y="967137"/>
              <a:ext cx="62042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100" dirty="0">
                  <a:ea typeface="微軟正黑體" panose="020B0604030504040204" pitchFamily="34" charset="-120"/>
                </a:rPr>
                <a:t>請使用</a:t>
              </a:r>
              <a:r>
                <a:rPr lang="en-US" altLang="zh-TW" sz="2100" b="1" dirty="0">
                  <a:ea typeface="微軟正黑體" panose="020B0604030504040204" pitchFamily="34" charset="-120"/>
                </a:rPr>
                <a:t>Google Chrome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瀏覽器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或</a:t>
              </a:r>
              <a:r>
                <a:rPr lang="en-US" altLang="zh-TW" sz="2100" b="1" dirty="0">
                  <a:ea typeface="微軟正黑體" panose="020B0604030504040204" pitchFamily="34" charset="-120"/>
                </a:rPr>
                <a:t>Microsoft Edge </a:t>
              </a:r>
            </a:p>
            <a:p>
              <a:r>
                <a:rPr lang="en-US" altLang="zh-TW" sz="21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如下圖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)</a:t>
              </a:r>
              <a:endParaRPr lang="zh-TW" altLang="en-US" sz="2000" dirty="0">
                <a:ea typeface="微軟正黑體" panose="020B0604030504040204" pitchFamily="34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0232" y="1823162"/>
              <a:ext cx="1115983" cy="116372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041275" y="3081633"/>
              <a:ext cx="14289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ea typeface="微軟正黑體" panose="020B0604030504040204" pitchFamily="34" charset="-120"/>
                </a:rPr>
                <a:t>Edge</a:t>
              </a:r>
              <a:r>
                <a:rPr lang="en-US" altLang="zh-TW" sz="20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ea typeface="微軟正黑體" panose="020B0604030504040204" pitchFamily="34" charset="-120"/>
                </a:rPr>
                <a:t>簡稱</a:t>
              </a:r>
              <a:r>
                <a:rPr lang="en-US" altLang="zh-TW" sz="2000" dirty="0">
                  <a:ea typeface="微軟正黑體" panose="020B0604030504040204" pitchFamily="34" charset="-120"/>
                </a:rPr>
                <a:t>)</a:t>
              </a:r>
              <a:endParaRPr lang="zh-TW" altLang="en-US" sz="2000" dirty="0"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94704" y="3081633"/>
              <a:ext cx="17155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ea typeface="微軟正黑體" panose="020B0604030504040204" pitchFamily="34" charset="-120"/>
                </a:rPr>
                <a:t>Chrome</a:t>
              </a:r>
              <a:r>
                <a:rPr lang="en-US" altLang="zh-TW" sz="2000" dirty="0"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ea typeface="微軟正黑體" panose="020B0604030504040204" pitchFamily="34" charset="-120"/>
                </a:rPr>
                <a:t>簡稱</a:t>
              </a:r>
              <a:r>
                <a:rPr lang="en-US" altLang="zh-TW" sz="2000" dirty="0">
                  <a:ea typeface="微軟正黑體" panose="020B0604030504040204" pitchFamily="34" charset="-120"/>
                </a:rPr>
                <a:t>)</a:t>
              </a:r>
              <a:endParaRPr lang="zh-TW" altLang="en-US" sz="200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696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53905" y="540312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altLang="zh-TW" dirty="0" err="1"/>
              <a:t>i</a:t>
            </a:r>
            <a:r>
              <a:rPr lang="zh-TW" altLang="en-US" dirty="0"/>
              <a:t>運動資訊平台：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https://isports.sa.gov.tw/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3" y="2935034"/>
            <a:ext cx="7353115" cy="302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018140" y="2591327"/>
            <a:ext cx="4196554" cy="671976"/>
            <a:chOff x="4300329" y="2092026"/>
            <a:chExt cx="4196554" cy="671976"/>
          </a:xfrm>
        </p:grpSpPr>
        <p:sp>
          <p:nvSpPr>
            <p:cNvPr id="8" name="圓角矩形 7"/>
            <p:cNvSpPr/>
            <p:nvPr/>
          </p:nvSpPr>
          <p:spPr>
            <a:xfrm flipV="1">
              <a:off x="4300329" y="2399670"/>
              <a:ext cx="731029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5031358" y="2092026"/>
              <a:ext cx="3465525" cy="546391"/>
              <a:chOff x="4431283" y="2215851"/>
              <a:chExt cx="3465525" cy="546391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5483789" y="2215851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H="1">
                <a:off x="4431283" y="2460520"/>
                <a:ext cx="1052506" cy="30172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群組 11"/>
          <p:cNvGrpSpPr/>
          <p:nvPr/>
        </p:nvGrpSpPr>
        <p:grpSpPr>
          <a:xfrm>
            <a:off x="2199437" y="4559122"/>
            <a:ext cx="6131915" cy="2237263"/>
            <a:chOff x="1591573" y="-2039893"/>
            <a:chExt cx="4766422" cy="2237263"/>
          </a:xfrm>
        </p:grpSpPr>
        <p:sp>
          <p:nvSpPr>
            <p:cNvPr id="13" name="圓角矩形 12"/>
            <p:cNvSpPr/>
            <p:nvPr/>
          </p:nvSpPr>
          <p:spPr>
            <a:xfrm>
              <a:off x="1591573" y="-2039893"/>
              <a:ext cx="1407083" cy="118278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400312" y="-945101"/>
              <a:ext cx="3957683" cy="1142471"/>
              <a:chOff x="1800237" y="-821276"/>
              <a:chExt cx="3957683" cy="1142471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2090728" y="-417469"/>
                <a:ext cx="36671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輸入註冊會員時入的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及密碼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1800237" y="-821276"/>
                <a:ext cx="290491" cy="53008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27" y="1535435"/>
            <a:ext cx="3019048" cy="914286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237565" y="1807170"/>
            <a:ext cx="6414478" cy="608362"/>
            <a:chOff x="4300329" y="2412548"/>
            <a:chExt cx="6414478" cy="608362"/>
          </a:xfrm>
        </p:grpSpPr>
        <p:sp>
          <p:nvSpPr>
            <p:cNvPr id="19" name="圓角矩形 18"/>
            <p:cNvSpPr/>
            <p:nvPr/>
          </p:nvSpPr>
          <p:spPr>
            <a:xfrm flipV="1">
              <a:off x="4300329" y="2412548"/>
              <a:ext cx="1525938" cy="3945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5826267" y="2605412"/>
              <a:ext cx="4888540" cy="415498"/>
              <a:chOff x="5226192" y="2729237"/>
              <a:chExt cx="4888540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999932" y="2729237"/>
                <a:ext cx="4114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輸入網址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https://isports.sa.gov.tw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 flipV="1">
                <a:off x="5226192" y="2736694"/>
                <a:ext cx="773740" cy="2002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99969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98" y="2284764"/>
            <a:ext cx="8037525" cy="3735431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5123896" y="1836332"/>
            <a:ext cx="3985043" cy="888925"/>
            <a:chOff x="1046315" y="1875077"/>
            <a:chExt cx="3985043" cy="888925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9" y="2399670"/>
              <a:ext cx="731029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46315" y="1875077"/>
              <a:ext cx="3254014" cy="577884"/>
              <a:chOff x="446240" y="1998902"/>
              <a:chExt cx="3254014" cy="577884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446240" y="1998902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>
                <a:off x="2713404" y="2315747"/>
                <a:ext cx="986850" cy="26103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5123896" y="4422748"/>
            <a:ext cx="5230143" cy="1597446"/>
            <a:chOff x="2986205" y="4151824"/>
            <a:chExt cx="5230143" cy="1597446"/>
          </a:xfrm>
        </p:grpSpPr>
        <p:sp>
          <p:nvSpPr>
            <p:cNvPr id="12" name="圓角矩形 11"/>
            <p:cNvSpPr/>
            <p:nvPr/>
          </p:nvSpPr>
          <p:spPr>
            <a:xfrm flipV="1">
              <a:off x="2986205" y="4151824"/>
              <a:ext cx="2606212" cy="159744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5253369" y="4934404"/>
              <a:ext cx="2962979" cy="415498"/>
              <a:chOff x="4500894" y="2045022"/>
              <a:chExt cx="339591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483789" y="2045022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輸入基本資料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4500894" y="2252771"/>
                <a:ext cx="982896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橢圓形圖說文字 24"/>
          <p:cNvSpPr/>
          <p:nvPr/>
        </p:nvSpPr>
        <p:spPr>
          <a:xfrm>
            <a:off x="2145697" y="1470356"/>
            <a:ext cx="1756600" cy="901682"/>
          </a:xfrm>
          <a:prstGeom prst="wedgeEllipseCallout">
            <a:avLst>
              <a:gd name="adj1" fmla="val 32462"/>
              <a:gd name="adj2" fmla="val 6491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</p:spTree>
    <p:extLst>
      <p:ext uri="{BB962C8B-B14F-4D97-AF65-F5344CB8AC3E}">
        <p14:creationId xmlns:p14="http://schemas.microsoft.com/office/powerpoint/2010/main" val="1955735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37" y="376320"/>
            <a:ext cx="6810375" cy="362771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071176" y="2059765"/>
            <a:ext cx="5134578" cy="1319800"/>
            <a:chOff x="-362507" y="-2012189"/>
            <a:chExt cx="3991180" cy="1319800"/>
          </a:xfrm>
        </p:grpSpPr>
        <p:sp>
          <p:nvSpPr>
            <p:cNvPr id="4" name="圓角矩形 3"/>
            <p:cNvSpPr/>
            <p:nvPr/>
          </p:nvSpPr>
          <p:spPr>
            <a:xfrm>
              <a:off x="-362507" y="-1194922"/>
              <a:ext cx="1152650" cy="50253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37493" y="-2012189"/>
              <a:ext cx="3491180" cy="886186"/>
              <a:chOff x="-462582" y="-1888364"/>
              <a:chExt cx="3491180" cy="886186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-88381" y="-1888364"/>
                <a:ext cx="31169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傳送簡訊驗證碼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鈕會發送認證簡訊至您的手機</a:t>
                </a:r>
              </a:p>
            </p:txBody>
          </p:sp>
          <p:cxnSp>
            <p:nvCxnSpPr>
              <p:cNvPr id="7" name="直線單箭頭接點 6"/>
              <p:cNvCxnSpPr/>
              <p:nvPr/>
            </p:nvCxnSpPr>
            <p:spPr>
              <a:xfrm flipH="1">
                <a:off x="-462582" y="-1504711"/>
                <a:ext cx="344820" cy="50253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06" y="4230303"/>
            <a:ext cx="36861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3211391" y="5068889"/>
            <a:ext cx="6646647" cy="796285"/>
            <a:chOff x="-1101318" y="12915"/>
            <a:chExt cx="5166531" cy="796285"/>
          </a:xfrm>
        </p:grpSpPr>
        <p:sp>
          <p:nvSpPr>
            <p:cNvPr id="13" name="圓角矩形 12"/>
            <p:cNvSpPr/>
            <p:nvPr/>
          </p:nvSpPr>
          <p:spPr>
            <a:xfrm>
              <a:off x="-1101318" y="601451"/>
              <a:ext cx="504753" cy="20774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478793" y="12915"/>
              <a:ext cx="3586420" cy="738664"/>
              <a:chOff x="-121282" y="136740"/>
              <a:chExt cx="3586420" cy="738664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896894" y="136740"/>
                <a:ext cx="25682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至您的手機讀取簡訊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並查看驗證碼</a:t>
                </a: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-121282" y="364955"/>
                <a:ext cx="1075872" cy="194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橢圓形圖說文字 17"/>
          <p:cNvSpPr/>
          <p:nvPr/>
        </p:nvSpPr>
        <p:spPr>
          <a:xfrm>
            <a:off x="8796868" y="132522"/>
            <a:ext cx="1756600" cy="90168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</p:spTree>
    <p:extLst>
      <p:ext uri="{BB962C8B-B14F-4D97-AF65-F5344CB8AC3E}">
        <p14:creationId xmlns:p14="http://schemas.microsoft.com/office/powerpoint/2010/main" val="167978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01" y="281820"/>
            <a:ext cx="6992823" cy="5840638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4590823" y="690720"/>
            <a:ext cx="4603918" cy="1011826"/>
            <a:chOff x="75531" y="-589049"/>
            <a:chExt cx="3578689" cy="1011826"/>
          </a:xfrm>
        </p:grpSpPr>
        <p:sp>
          <p:nvSpPr>
            <p:cNvPr id="7" name="圓角矩形 6"/>
            <p:cNvSpPr/>
            <p:nvPr/>
          </p:nvSpPr>
          <p:spPr>
            <a:xfrm>
              <a:off x="75531" y="-589049"/>
              <a:ext cx="559503" cy="3563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534925" y="-389223"/>
              <a:ext cx="3119295" cy="812000"/>
              <a:chOff x="-65150" y="-265398"/>
              <a:chExt cx="3119295" cy="812000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990424" y="131104"/>
                <a:ext cx="20637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輸入簡訊驗證碼</a:t>
                </a:r>
              </a:p>
            </p:txBody>
          </p:sp>
          <p:cxnSp>
            <p:nvCxnSpPr>
              <p:cNvPr id="10" name="直線單箭頭接點 9"/>
              <p:cNvCxnSpPr/>
              <p:nvPr/>
            </p:nvCxnSpPr>
            <p:spPr>
              <a:xfrm flipH="1" flipV="1">
                <a:off x="-65150" y="-265398"/>
                <a:ext cx="1551714" cy="39360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橢圓形圖說文字 19"/>
          <p:cNvSpPr/>
          <p:nvPr/>
        </p:nvSpPr>
        <p:spPr>
          <a:xfrm>
            <a:off x="8796868" y="132522"/>
            <a:ext cx="1756600" cy="90168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ea typeface="微軟正黑體" panose="020B0604030504040204" pitchFamily="34" charset="-120"/>
              </a:rPr>
              <a:t>會員申請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216331" y="5287344"/>
            <a:ext cx="5885890" cy="1392505"/>
            <a:chOff x="1762060" y="2399670"/>
            <a:chExt cx="5885890" cy="1392505"/>
          </a:xfrm>
        </p:grpSpPr>
        <p:sp>
          <p:nvSpPr>
            <p:cNvPr id="21" name="圓角矩形 20"/>
            <p:cNvSpPr/>
            <p:nvPr/>
          </p:nvSpPr>
          <p:spPr>
            <a:xfrm flipV="1">
              <a:off x="4300329" y="2399670"/>
              <a:ext cx="2239673" cy="82711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1762060" y="2981956"/>
              <a:ext cx="5885890" cy="810219"/>
              <a:chOff x="1161985" y="3105781"/>
              <a:chExt cx="5885890" cy="810219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1161985" y="3500502"/>
                <a:ext cx="588589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輸入必填資料後勾選同意書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註冊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4" name="直線單箭頭接點 23"/>
              <p:cNvCxnSpPr/>
              <p:nvPr/>
            </p:nvCxnSpPr>
            <p:spPr>
              <a:xfrm flipV="1">
                <a:off x="3090945" y="3105781"/>
                <a:ext cx="1218617" cy="24482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6744174" y="1844438"/>
            <a:ext cx="345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※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會員密碼需符合複雜度原則</a:t>
            </a:r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大寫英文字</a:t>
            </a:r>
          </a:p>
          <a:p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小寫英文字 </a:t>
            </a:r>
          </a:p>
          <a:p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數字</a:t>
            </a:r>
          </a:p>
          <a:p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特殊符號</a:t>
            </a:r>
          </a:p>
          <a:p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您的密碼需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至少使用</a:t>
            </a:r>
            <a:r>
              <a:rPr lang="en-US" altLang="zh-TW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8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碼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並包含以上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其中三項</a:t>
            </a:r>
            <a:r>
              <a:rPr lang="zh-TW" altLang="en-US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原則</a:t>
            </a:r>
            <a:r>
              <a:rPr lang="en-US" altLang="zh-TW" sz="16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!</a:t>
            </a:r>
            <a:endParaRPr lang="zh-TW" altLang="en-US" sz="1600" b="1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758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45676</TotalTime>
  <Words>2454</Words>
  <Application>Microsoft Office PowerPoint</Application>
  <PresentationFormat>寬螢幕</PresentationFormat>
  <Paragraphs>280</Paragraphs>
  <Slides>46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1" baseType="lpstr">
      <vt:lpstr>Acer Foco</vt:lpstr>
      <vt:lpstr>Arial Unicode MS</vt:lpstr>
      <vt:lpstr>CIDFont+F3</vt:lpstr>
      <vt:lpstr>CIDFont+F4</vt:lpstr>
      <vt:lpstr>微软雅黑</vt:lpstr>
      <vt:lpstr>Noto Sans TC</vt:lpstr>
      <vt:lpstr>SimHei</vt:lpstr>
      <vt:lpstr>微軟正黑體</vt:lpstr>
      <vt:lpstr>PMingLiU</vt:lpstr>
      <vt:lpstr>PMingLiU</vt:lpstr>
      <vt:lpstr>標楷體</vt:lpstr>
      <vt:lpstr>Arial</vt:lpstr>
      <vt:lpstr>Arial Black</vt:lpstr>
      <vt:lpstr>Calibri</vt:lpstr>
      <vt:lpstr>Office 佈景主題</vt:lpstr>
      <vt:lpstr>PowerPoint 簡報</vt:lpstr>
      <vt:lpstr>PowerPoint 簡報</vt:lpstr>
      <vt:lpstr>系統功能</vt:lpstr>
      <vt:lpstr>PowerPoint 簡報</vt:lpstr>
      <vt:lpstr>建議使用之瀏覽器：</vt:lpstr>
      <vt:lpstr>i運動資訊平台：  https://isports.sa.gov.tw/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計畫申請流程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Irene, Tseng 曾麗蓉</cp:lastModifiedBy>
  <cp:revision>6145</cp:revision>
  <cp:lastPrinted>2019-03-29T00:44:58Z</cp:lastPrinted>
  <dcterms:created xsi:type="dcterms:W3CDTF">1601-01-01T00:00:00Z</dcterms:created>
  <dcterms:modified xsi:type="dcterms:W3CDTF">2025-09-03T01:22:48Z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